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50"/>
  </p:notesMasterIdLst>
  <p:sldIdLst>
    <p:sldId id="256" r:id="rId6"/>
    <p:sldId id="444" r:id="rId7"/>
    <p:sldId id="340" r:id="rId8"/>
    <p:sldId id="328" r:id="rId9"/>
    <p:sldId id="327" r:id="rId10"/>
    <p:sldId id="349" r:id="rId11"/>
    <p:sldId id="350" r:id="rId12"/>
    <p:sldId id="339" r:id="rId13"/>
    <p:sldId id="318" r:id="rId14"/>
    <p:sldId id="330" r:id="rId15"/>
    <p:sldId id="331" r:id="rId16"/>
    <p:sldId id="332" r:id="rId17"/>
    <p:sldId id="338" r:id="rId18"/>
    <p:sldId id="333"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373" r:id="rId36"/>
    <p:sldId id="374" r:id="rId37"/>
    <p:sldId id="375" r:id="rId38"/>
    <p:sldId id="376" r:id="rId39"/>
    <p:sldId id="377" r:id="rId40"/>
    <p:sldId id="378" r:id="rId41"/>
    <p:sldId id="379" r:id="rId42"/>
    <p:sldId id="380" r:id="rId43"/>
    <p:sldId id="381" r:id="rId44"/>
    <p:sldId id="382" r:id="rId45"/>
    <p:sldId id="383" r:id="rId46"/>
    <p:sldId id="384" r:id="rId47"/>
    <p:sldId id="445" r:id="rId48"/>
    <p:sldId id="44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39AB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5" autoAdjust="0"/>
    <p:restoredTop sz="93897" autoAdjust="0"/>
  </p:normalViewPr>
  <p:slideViewPr>
    <p:cSldViewPr>
      <p:cViewPr varScale="1">
        <p:scale>
          <a:sx n="210" d="100"/>
          <a:sy n="210" d="100"/>
        </p:scale>
        <p:origin x="1200" y="176"/>
      </p:cViewPr>
      <p:guideLst>
        <p:guide orient="horz" pos="2160"/>
        <p:guide pos="2880"/>
      </p:guideLst>
    </p:cSldViewPr>
  </p:slideViewPr>
  <p:outlineViewPr>
    <p:cViewPr>
      <p:scale>
        <a:sx n="33" d="100"/>
        <a:sy n="33" d="100"/>
      </p:scale>
      <p:origin x="0" y="6804"/>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3B579-58C2-4DAC-9422-C22685102254}" type="datetimeFigureOut">
              <a:rPr lang="en-GB" smtClean="0"/>
              <a:t>23/05/2019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8CF2B-EF03-41A9-8FF2-319C855DEDE2}" type="slidenum">
              <a:rPr lang="en-GB" smtClean="0"/>
              <a:t>‹#›</a:t>
            </a:fld>
            <a:endParaRPr lang="en-GB" dirty="0"/>
          </a:p>
        </p:txBody>
      </p:sp>
    </p:spTree>
    <p:extLst>
      <p:ext uri="{BB962C8B-B14F-4D97-AF65-F5344CB8AC3E}">
        <p14:creationId xmlns:p14="http://schemas.microsoft.com/office/powerpoint/2010/main" val="2787975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88CF2B-EF03-41A9-8FF2-319C855DEDE2}" type="slidenum">
              <a:rPr lang="en-GB" smtClean="0"/>
              <a:t>1</a:t>
            </a:fld>
            <a:endParaRPr lang="en-GB" dirty="0"/>
          </a:p>
        </p:txBody>
      </p:sp>
    </p:spTree>
    <p:extLst>
      <p:ext uri="{BB962C8B-B14F-4D97-AF65-F5344CB8AC3E}">
        <p14:creationId xmlns:p14="http://schemas.microsoft.com/office/powerpoint/2010/main" val="3620730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39EEB37-B33C-4F98-ADBD-171C63D52CDA}" type="slidenum">
              <a:rPr lang="en-GB" smtClean="0"/>
              <a:pPr/>
              <a:t>27</a:t>
            </a:fld>
            <a:endParaRPr lang="en-GB" dirty="0"/>
          </a:p>
        </p:txBody>
      </p:sp>
      <p:sp>
        <p:nvSpPr>
          <p:cNvPr id="112643"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12644"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2098413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B65E8F1-F9FF-4760-9F74-2CBA5D0096B7}" type="slidenum">
              <a:rPr lang="en-GB" smtClean="0"/>
              <a:pPr/>
              <a:t>28</a:t>
            </a:fld>
            <a:endParaRPr lang="en-GB" dirty="0"/>
          </a:p>
        </p:txBody>
      </p:sp>
      <p:sp>
        <p:nvSpPr>
          <p:cNvPr id="113667"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13668"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3965620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9BB9271C-311F-423E-AE4F-5ED1EDD16401}" type="slidenum">
              <a:rPr lang="en-GB" smtClean="0"/>
              <a:pPr/>
              <a:t>35</a:t>
            </a:fld>
            <a:endParaRPr lang="en-GB" dirty="0"/>
          </a:p>
        </p:txBody>
      </p:sp>
      <p:sp>
        <p:nvSpPr>
          <p:cNvPr id="114691"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14692"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886193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24E046D-F6DA-4D87-B2CE-4BCC24B81B75}" type="slidenum">
              <a:rPr lang="en-GB" smtClean="0"/>
              <a:pPr/>
              <a:t>36</a:t>
            </a:fld>
            <a:endParaRPr lang="en-GB" dirty="0"/>
          </a:p>
        </p:txBody>
      </p:sp>
      <p:sp>
        <p:nvSpPr>
          <p:cNvPr id="115715"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15716"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936791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D854C04-2AD3-4AE6-9475-A8A707F654F1}" type="slidenum">
              <a:rPr lang="en-GB" smtClean="0"/>
              <a:pPr/>
              <a:t>37</a:t>
            </a:fld>
            <a:endParaRPr lang="en-GB" dirty="0"/>
          </a:p>
        </p:txBody>
      </p:sp>
      <p:sp>
        <p:nvSpPr>
          <p:cNvPr id="116739"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16740"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656915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0B241592-CB1C-4237-8997-1AE9A9EBE531}" type="slidenum">
              <a:rPr lang="en-GB" smtClean="0"/>
              <a:pPr/>
              <a:t>38</a:t>
            </a:fld>
            <a:endParaRPr lang="en-GB" dirty="0"/>
          </a:p>
        </p:txBody>
      </p:sp>
      <p:sp>
        <p:nvSpPr>
          <p:cNvPr id="117763"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17764"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3053849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D526D5F6-4091-4F6F-B32E-9EB2A06A0308}" type="slidenum">
              <a:rPr lang="en-GB" smtClean="0"/>
              <a:pPr/>
              <a:t>41</a:t>
            </a:fld>
            <a:endParaRPr lang="en-GB" dirty="0"/>
          </a:p>
        </p:txBody>
      </p:sp>
      <p:sp>
        <p:nvSpPr>
          <p:cNvPr id="118787"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18788"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1946353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3D02854-66DC-43B5-9797-0F04D941382B}" type="slidenum">
              <a:rPr lang="en-GB" smtClean="0"/>
              <a:pPr/>
              <a:t>42</a:t>
            </a:fld>
            <a:endParaRPr lang="en-GB" dirty="0"/>
          </a:p>
        </p:txBody>
      </p:sp>
      <p:sp>
        <p:nvSpPr>
          <p:cNvPr id="119811"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19812"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213408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88CF2B-EF03-41A9-8FF2-319C855DEDE2}" type="slidenum">
              <a:rPr lang="en-GB" smtClean="0"/>
              <a:t>6</a:t>
            </a:fld>
            <a:endParaRPr lang="en-GB" dirty="0"/>
          </a:p>
        </p:txBody>
      </p:sp>
    </p:spTree>
    <p:extLst>
      <p:ext uri="{BB962C8B-B14F-4D97-AF65-F5344CB8AC3E}">
        <p14:creationId xmlns:p14="http://schemas.microsoft.com/office/powerpoint/2010/main" val="3858305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b="1" dirty="0"/>
              <a:t>General Cockpit Layout</a:t>
            </a:r>
            <a:endParaRPr lang="en-US" dirty="0"/>
          </a:p>
          <a:p>
            <a:pPr>
              <a:defRPr/>
            </a:pPr>
            <a:endParaRPr lang="en-US" dirty="0"/>
          </a:p>
          <a:p>
            <a:pPr>
              <a:defRPr/>
            </a:pPr>
            <a:r>
              <a:rPr lang="en-US" dirty="0"/>
              <a:t>The cockpit of the Tutor is simple compared with that of modern operational aircraft. Nevertheless there will be much in it that will be strange to you at first. Terms you need to know are “instruments”, which indicate what the aircraft is doing  and “controls,” which are used to manoeuvre the aircraft.</a:t>
            </a:r>
            <a:endParaRPr lang="en-GB" dirty="0"/>
          </a:p>
          <a:p>
            <a:pPr>
              <a:defRPr/>
            </a:pPr>
            <a:endParaRPr lang="en-US" dirty="0"/>
          </a:p>
          <a:p>
            <a:pPr>
              <a:defRPr/>
            </a:pPr>
            <a:r>
              <a:rPr lang="en-US" dirty="0"/>
              <a:t>Two radios provide both air-to-ground and air-to-air communication. One operates within the UHF band and one within the VHF band. It is important that cadet passengers do not interfere with any of the settings on the radio control boxes</a:t>
            </a:r>
            <a:r>
              <a:rPr lang="en-GB" dirty="0"/>
              <a:t> </a:t>
            </a:r>
            <a:r>
              <a:rPr lang="en-US" dirty="0"/>
              <a:t>Engine Instruments and Controls. There are several instruments associated with the engine, the two most important are grouped on the left side of the flying instruments. There are also 3 controls for adjusting the engine performance mounted on the centre console.</a:t>
            </a:r>
            <a:endParaRPr lang="en-GB" dirty="0"/>
          </a:p>
          <a:p>
            <a:pPr>
              <a:defRPr/>
            </a:pPr>
            <a:endParaRPr lang="en-US" dirty="0"/>
          </a:p>
          <a:p>
            <a:pPr>
              <a:buFont typeface="Arial" pitchFamily="34" charset="0"/>
              <a:buNone/>
              <a:defRPr/>
            </a:pPr>
            <a:r>
              <a:rPr lang="en-US" b="1" dirty="0"/>
              <a:t>Engine Instruments</a:t>
            </a:r>
          </a:p>
          <a:p>
            <a:pPr>
              <a:buFont typeface="Arial" pitchFamily="34" charset="0"/>
              <a:buNone/>
              <a:defRPr/>
            </a:pPr>
            <a:endParaRPr lang="en-GB" b="1" dirty="0"/>
          </a:p>
          <a:p>
            <a:pPr>
              <a:buFont typeface="Arial" pitchFamily="34" charset="0"/>
              <a:buChar char="•"/>
              <a:defRPr/>
            </a:pPr>
            <a:r>
              <a:rPr lang="en-US" dirty="0"/>
              <a:t>RPM. The rpm gauge shows the speed at which the engine is rotating in revolutions per minute (rpm). The reading “20” gives 2,000 rpm. </a:t>
            </a:r>
            <a:endParaRPr lang="en-GB" dirty="0"/>
          </a:p>
          <a:p>
            <a:pPr>
              <a:buFont typeface="Arial" pitchFamily="34" charset="0"/>
              <a:buChar char="•"/>
              <a:defRPr/>
            </a:pPr>
            <a:r>
              <a:rPr lang="en-US" dirty="0"/>
              <a:t>Manifold Pressure (MP). This instrument gives an indication of how much power is being supplied by the engine, it responds to throttle movements and is calibrated in inches of mercury (it is the pressure in the engine inlet manifold).</a:t>
            </a:r>
            <a:endParaRPr lang="en-GB" dirty="0"/>
          </a:p>
          <a:p>
            <a:pPr>
              <a:buFont typeface="Arial" pitchFamily="34" charset="0"/>
              <a:buChar char="•"/>
              <a:defRPr/>
            </a:pPr>
            <a:r>
              <a:rPr lang="en-US" dirty="0"/>
              <a:t>Temperatures and Pressures. Two small instruments under the left (secondary) Attitude Indicator show various temperatures (in degrees Celsius) and pressures (in pounds per square inch – psi) within the engine.</a:t>
            </a:r>
            <a:endParaRPr lang="en-GB" dirty="0"/>
          </a:p>
          <a:p>
            <a:pPr>
              <a:buFont typeface="Arial" pitchFamily="34" charset="0"/>
              <a:buNone/>
              <a:defRPr/>
            </a:pPr>
            <a:endParaRPr lang="en-US" b="1" dirty="0"/>
          </a:p>
          <a:p>
            <a:pPr>
              <a:buFont typeface="Arial" pitchFamily="34" charset="0"/>
              <a:buNone/>
              <a:defRPr/>
            </a:pPr>
            <a:r>
              <a:rPr lang="en-US" b="1" dirty="0"/>
              <a:t>Engine Controls</a:t>
            </a:r>
          </a:p>
          <a:p>
            <a:pPr>
              <a:buFont typeface="Arial" pitchFamily="34" charset="0"/>
              <a:buNone/>
              <a:defRPr/>
            </a:pPr>
            <a:endParaRPr lang="en-GB" b="1" dirty="0"/>
          </a:p>
          <a:p>
            <a:pPr>
              <a:buFont typeface="Arial" pitchFamily="34" charset="0"/>
              <a:buChar char="•"/>
              <a:defRPr/>
            </a:pPr>
            <a:r>
              <a:rPr lang="en-US" dirty="0"/>
              <a:t>Throttle. The throttle lever is on the centre console. If pushed forward (opened), it increases the engine output – rather like the accelerator pedal on a car.</a:t>
            </a:r>
            <a:endParaRPr lang="en-GB" dirty="0"/>
          </a:p>
          <a:p>
            <a:pPr>
              <a:buFont typeface="Arial" pitchFamily="34" charset="0"/>
              <a:buChar char="•"/>
              <a:defRPr/>
            </a:pPr>
            <a:r>
              <a:rPr lang="en-US" dirty="0"/>
              <a:t>RPM Control. The RPM control is a blue lever to the right of the throttle, it enables the pilot to adjust the RPM of the engine and hence the efficiency of the propeller.</a:t>
            </a:r>
            <a:endParaRPr lang="en-GB" dirty="0"/>
          </a:p>
          <a:p>
            <a:pPr>
              <a:buFont typeface="Arial" pitchFamily="34" charset="0"/>
              <a:buChar char="•"/>
              <a:defRPr/>
            </a:pPr>
            <a:r>
              <a:rPr lang="en-US" dirty="0"/>
              <a:t>Mixture Control. The mixture control lever is the red lever next to the RPM control. It enables the pilot to adjust the fuel/air ratio of the mixture going into the engine</a:t>
            </a:r>
            <a:endParaRPr lang="en-GB" dirty="0"/>
          </a:p>
          <a:p>
            <a:pPr>
              <a:defRPr/>
            </a:pPr>
            <a:endParaRPr lang="en-GB" dirty="0"/>
          </a:p>
        </p:txBody>
      </p:sp>
      <p:sp>
        <p:nvSpPr>
          <p:cNvPr id="99332" name="Slide Number Placeholder 3"/>
          <p:cNvSpPr>
            <a:spLocks noGrp="1"/>
          </p:cNvSpPr>
          <p:nvPr>
            <p:ph type="sldNum" sz="quarter" idx="5"/>
          </p:nvPr>
        </p:nvSpPr>
        <p:spPr>
          <a:noFill/>
        </p:spPr>
        <p:txBody>
          <a:bodyPr/>
          <a:lstStyle/>
          <a:p>
            <a:fld id="{748EA9C2-6EA7-43EB-8FEC-B092D3D71452}" type="slidenum">
              <a:rPr lang="en-GB" smtClean="0"/>
              <a:pPr/>
              <a:t>7</a:t>
            </a:fld>
            <a:endParaRPr lang="en-GB" dirty="0"/>
          </a:p>
        </p:txBody>
      </p:sp>
    </p:spTree>
    <p:extLst>
      <p:ext uri="{BB962C8B-B14F-4D97-AF65-F5344CB8AC3E}">
        <p14:creationId xmlns:p14="http://schemas.microsoft.com/office/powerpoint/2010/main" val="1588881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6E8BD1D-F57F-486B-A3A3-1A9A47128AD7}" type="slidenum">
              <a:rPr lang="en-GB" smtClean="0"/>
              <a:pPr/>
              <a:t>21</a:t>
            </a:fld>
            <a:endParaRPr lang="en-GB" dirty="0"/>
          </a:p>
        </p:txBody>
      </p:sp>
      <p:sp>
        <p:nvSpPr>
          <p:cNvPr id="106499"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6500"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809641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433D4EF-0754-44AA-BEFA-78AB16B0CA19}" type="slidenum">
              <a:rPr lang="en-GB" smtClean="0"/>
              <a:pPr/>
              <a:t>22</a:t>
            </a:fld>
            <a:endParaRPr lang="en-GB" dirty="0"/>
          </a:p>
        </p:txBody>
      </p:sp>
      <p:sp>
        <p:nvSpPr>
          <p:cNvPr id="107523"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7524"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362921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542FBA6-86A3-4878-B7A5-2B414BDB9D26}" type="slidenum">
              <a:rPr lang="en-GB" smtClean="0"/>
              <a:pPr/>
              <a:t>23</a:t>
            </a:fld>
            <a:endParaRPr lang="en-GB" dirty="0"/>
          </a:p>
        </p:txBody>
      </p:sp>
      <p:sp>
        <p:nvSpPr>
          <p:cNvPr id="108547"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8548"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18418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29479B2-87F8-4E3C-90D9-06737403102B}" type="slidenum">
              <a:rPr lang="en-GB" smtClean="0"/>
              <a:pPr/>
              <a:t>24</a:t>
            </a:fld>
            <a:endParaRPr lang="en-GB" dirty="0"/>
          </a:p>
        </p:txBody>
      </p:sp>
      <p:sp>
        <p:nvSpPr>
          <p:cNvPr id="109571"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09572"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362896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803DE0CF-784F-4355-8C82-BE5CCF54E249}" type="slidenum">
              <a:rPr lang="en-GB" smtClean="0"/>
              <a:pPr/>
              <a:t>25</a:t>
            </a:fld>
            <a:endParaRPr lang="en-GB" dirty="0"/>
          </a:p>
        </p:txBody>
      </p:sp>
      <p:sp>
        <p:nvSpPr>
          <p:cNvPr id="110595"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10596"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3113893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C2616B78-96B8-4DA0-AA12-EFC360ECD423}" type="slidenum">
              <a:rPr lang="en-GB" smtClean="0"/>
              <a:pPr/>
              <a:t>26</a:t>
            </a:fld>
            <a:endParaRPr lang="en-GB" dirty="0"/>
          </a:p>
        </p:txBody>
      </p:sp>
      <p:sp>
        <p:nvSpPr>
          <p:cNvPr id="111619" name="Rectangle 2"/>
          <p:cNvSpPr>
            <a:spLocks noGrp="1" noChangeArrowheads="1"/>
          </p:cNvSpPr>
          <p:nvPr>
            <p:ph type="body" idx="1"/>
          </p:nvPr>
        </p:nvSpPr>
        <p:spPr>
          <a:xfrm>
            <a:off x="915988" y="4368800"/>
            <a:ext cx="5026025" cy="4064000"/>
          </a:xfrm>
          <a:noFill/>
          <a:ln/>
        </p:spPr>
        <p:txBody>
          <a:bodyPr lIns="90488" tIns="44450" rIns="90488" bIns="44450"/>
          <a:lstStyle/>
          <a:p>
            <a:endParaRPr lang="en-GB" dirty="0"/>
          </a:p>
        </p:txBody>
      </p:sp>
      <p:sp>
        <p:nvSpPr>
          <p:cNvPr id="111620" name="Rectangle 3"/>
          <p:cNvSpPr>
            <a:spLocks noGrp="1" noRot="1" noChangeAspect="1" noChangeArrowheads="1" noTextEdit="1"/>
          </p:cNvSpPr>
          <p:nvPr>
            <p:ph type="sldImg"/>
          </p:nvPr>
        </p:nvSpPr>
        <p:spPr>
          <a:xfrm>
            <a:off x="1292225" y="822325"/>
            <a:ext cx="4273550" cy="3205163"/>
          </a:xfrm>
          <a:ln w="12700" cap="flat">
            <a:solidFill>
              <a:schemeClr val="tx1"/>
            </a:solidFill>
          </a:ln>
        </p:spPr>
      </p:sp>
    </p:spTree>
    <p:extLst>
      <p:ext uri="{BB962C8B-B14F-4D97-AF65-F5344CB8AC3E}">
        <p14:creationId xmlns:p14="http://schemas.microsoft.com/office/powerpoint/2010/main" val="18282338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tif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af_graphic_powerpoint_right_vertical_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413" y="0"/>
            <a:ext cx="27955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p:nvGrpSpPr>
        <p:grpSpPr bwMode="auto">
          <a:xfrm>
            <a:off x="7262813" y="188913"/>
            <a:ext cx="1590675" cy="1073150"/>
            <a:chOff x="6516216" y="1628800"/>
            <a:chExt cx="3617976" cy="2441448"/>
          </a:xfrm>
        </p:grpSpPr>
        <p:sp>
          <p:nvSpPr>
            <p:cNvPr id="6" name="Oval 5"/>
            <p:cNvSpPr/>
            <p:nvPr userDrawn="1"/>
          </p:nvSpPr>
          <p:spPr>
            <a:xfrm>
              <a:off x="7393628" y="1654080"/>
              <a:ext cx="621050" cy="6934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7" name="Picture 9"/>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16" y="1628800"/>
              <a:ext cx="3617976" cy="244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38" name="Rectangle 2"/>
          <p:cNvSpPr>
            <a:spLocks noGrp="1" noChangeArrowheads="1"/>
          </p:cNvSpPr>
          <p:nvPr>
            <p:ph type="ctrTitle"/>
          </p:nvPr>
        </p:nvSpPr>
        <p:spPr>
          <a:xfrm>
            <a:off x="395288" y="430213"/>
            <a:ext cx="4719637" cy="695325"/>
          </a:xfrm>
        </p:spPr>
        <p:txBody>
          <a:bodyPr/>
          <a:lstStyle>
            <a:lvl1pPr>
              <a:defRPr/>
            </a:lvl1pPr>
          </a:lstStyle>
          <a:p>
            <a:pPr lvl="0"/>
            <a:r>
              <a:rPr lang="en-US" altLang="en-US" noProof="0"/>
              <a:t>Click to edit Master title style</a:t>
            </a:r>
            <a:endParaRPr lang="en-GB" altLang="en-US" noProof="0" dirty="0"/>
          </a:p>
        </p:txBody>
      </p:sp>
      <p:sp>
        <p:nvSpPr>
          <p:cNvPr id="65539" name="Rectangle 3"/>
          <p:cNvSpPr>
            <a:spLocks noGrp="1" noChangeArrowheads="1"/>
          </p:cNvSpPr>
          <p:nvPr>
            <p:ph type="subTitle" idx="1"/>
          </p:nvPr>
        </p:nvSpPr>
        <p:spPr>
          <a:xfrm>
            <a:off x="395288" y="1673225"/>
            <a:ext cx="4500562" cy="457200"/>
          </a:xfrm>
        </p:spPr>
        <p:txBody>
          <a:bodyPr/>
          <a:lstStyle>
            <a:lvl1pPr marL="0" indent="0">
              <a:buFontTx/>
              <a:buNone/>
              <a:defRPr/>
            </a:lvl1pPr>
          </a:lstStyle>
          <a:p>
            <a:pPr lvl="0"/>
            <a:r>
              <a:rPr lang="en-US" altLang="en-US" noProof="0"/>
              <a:t>Click to edit Master subtitle style</a:t>
            </a:r>
            <a:endParaRPr lang="en-GB" altLang="en-US" noProof="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8150" y="5661248"/>
            <a:ext cx="1004350" cy="1056638"/>
          </a:xfrm>
          <a:prstGeom prst="rect">
            <a:avLst/>
          </a:prstGeom>
        </p:spPr>
      </p:pic>
    </p:spTree>
    <p:extLst>
      <p:ext uri="{BB962C8B-B14F-4D97-AF65-F5344CB8AC3E}">
        <p14:creationId xmlns:p14="http://schemas.microsoft.com/office/powerpoint/2010/main" val="915371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030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35500" y="430213"/>
            <a:ext cx="1412875" cy="34528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430213"/>
            <a:ext cx="4087812" cy="34528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83738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raf_graphic_powerpoint_right_vertical_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8413" y="0"/>
            <a:ext cx="27955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7"/>
          <p:cNvGrpSpPr>
            <a:grpSpLocks/>
          </p:cNvGrpSpPr>
          <p:nvPr/>
        </p:nvGrpSpPr>
        <p:grpSpPr bwMode="auto">
          <a:xfrm>
            <a:off x="7262813" y="188913"/>
            <a:ext cx="1590675" cy="1073150"/>
            <a:chOff x="6516216" y="1628800"/>
            <a:chExt cx="3617976" cy="2441448"/>
          </a:xfrm>
        </p:grpSpPr>
        <p:sp>
          <p:nvSpPr>
            <p:cNvPr id="6" name="Oval 5"/>
            <p:cNvSpPr/>
            <p:nvPr userDrawn="1"/>
          </p:nvSpPr>
          <p:spPr>
            <a:xfrm>
              <a:off x="7393628" y="1654080"/>
              <a:ext cx="621050" cy="6934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7" name="Picture 9"/>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16" y="1628800"/>
              <a:ext cx="3617976" cy="244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38" name="Rectangle 2"/>
          <p:cNvSpPr>
            <a:spLocks noGrp="1" noChangeArrowheads="1"/>
          </p:cNvSpPr>
          <p:nvPr>
            <p:ph type="ctrTitle"/>
          </p:nvPr>
        </p:nvSpPr>
        <p:spPr>
          <a:xfrm>
            <a:off x="395288" y="430213"/>
            <a:ext cx="4719637" cy="695325"/>
          </a:xfrm>
        </p:spPr>
        <p:txBody>
          <a:bodyPr/>
          <a:lstStyle>
            <a:lvl1pPr>
              <a:defRPr/>
            </a:lvl1pPr>
          </a:lstStyle>
          <a:p>
            <a:pPr lvl="0"/>
            <a:r>
              <a:rPr lang="en-US" altLang="en-US" noProof="0"/>
              <a:t>Click to edit Master title style</a:t>
            </a:r>
            <a:endParaRPr lang="en-GB" altLang="en-US" noProof="0" dirty="0"/>
          </a:p>
        </p:txBody>
      </p:sp>
      <p:sp>
        <p:nvSpPr>
          <p:cNvPr id="65539" name="Rectangle 3"/>
          <p:cNvSpPr>
            <a:spLocks noGrp="1" noChangeArrowheads="1"/>
          </p:cNvSpPr>
          <p:nvPr>
            <p:ph type="subTitle" idx="1"/>
          </p:nvPr>
        </p:nvSpPr>
        <p:spPr>
          <a:xfrm>
            <a:off x="395288" y="1673225"/>
            <a:ext cx="4500562" cy="457200"/>
          </a:xfrm>
        </p:spPr>
        <p:txBody>
          <a:bodyPr/>
          <a:lstStyle>
            <a:lvl1pPr marL="0" indent="0">
              <a:buFontTx/>
              <a:buNone/>
              <a:defRPr/>
            </a:lvl1pPr>
          </a:lstStyle>
          <a:p>
            <a:pPr lvl="0"/>
            <a:r>
              <a:rPr lang="en-US" altLang="en-US" noProof="0"/>
              <a:t>Click to edit Master subtitle style</a:t>
            </a:r>
            <a:endParaRPr lang="en-GB" altLang="en-US" noProof="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5174" y="4941248"/>
            <a:ext cx="809314" cy="1080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9831" y="6093376"/>
            <a:ext cx="720000" cy="720000"/>
          </a:xfrm>
          <a:prstGeom prst="rect">
            <a:avLst/>
          </a:prstGeom>
        </p:spPr>
      </p:pic>
    </p:spTree>
    <p:extLst>
      <p:ext uri="{BB962C8B-B14F-4D97-AF65-F5344CB8AC3E}">
        <p14:creationId xmlns:p14="http://schemas.microsoft.com/office/powerpoint/2010/main" val="915371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4353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3234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5288" y="1673225"/>
            <a:ext cx="274955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297238" y="1673225"/>
            <a:ext cx="275113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1190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1867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65963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153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269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4353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4659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20308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35500" y="430213"/>
            <a:ext cx="1412875" cy="34528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430213"/>
            <a:ext cx="4087812" cy="34528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83738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3234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5288" y="1673225"/>
            <a:ext cx="2749550"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297238" y="1673225"/>
            <a:ext cx="2751137" cy="220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119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8186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65963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315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269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465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430213"/>
            <a:ext cx="26701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lvl="0"/>
            <a:r>
              <a:rPr lang="en-GB" altLang="en-US"/>
              <a:t>Slide title</a:t>
            </a:r>
          </a:p>
        </p:txBody>
      </p:sp>
      <p:sp>
        <p:nvSpPr>
          <p:cNvPr id="1027" name="Rectangle 3"/>
          <p:cNvSpPr>
            <a:spLocks noGrp="1" noChangeArrowheads="1"/>
          </p:cNvSpPr>
          <p:nvPr>
            <p:ph type="body" idx="1"/>
          </p:nvPr>
        </p:nvSpPr>
        <p:spPr bwMode="auto">
          <a:xfrm>
            <a:off x="395288" y="1673225"/>
            <a:ext cx="565308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Slide body text</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grpSp>
        <p:nvGrpSpPr>
          <p:cNvPr id="1028" name="Group 3"/>
          <p:cNvGrpSpPr>
            <a:grpSpLocks/>
          </p:cNvGrpSpPr>
          <p:nvPr/>
        </p:nvGrpSpPr>
        <p:grpSpPr bwMode="auto">
          <a:xfrm>
            <a:off x="7319963" y="5661025"/>
            <a:ext cx="1590675" cy="1073150"/>
            <a:chOff x="6516216" y="1628800"/>
            <a:chExt cx="3617976" cy="2441448"/>
          </a:xfrm>
        </p:grpSpPr>
        <p:sp>
          <p:nvSpPr>
            <p:cNvPr id="3" name="Oval 2"/>
            <p:cNvSpPr/>
            <p:nvPr userDrawn="1"/>
          </p:nvSpPr>
          <p:spPr>
            <a:xfrm>
              <a:off x="7393628" y="1654082"/>
              <a:ext cx="621050" cy="6934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33" name="Picture 1"/>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16" y="1628800"/>
              <a:ext cx="3617976" cy="244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06035" y="5651776"/>
            <a:ext cx="1004350" cy="1056638"/>
          </a:xfrm>
          <a:prstGeom prst="rect">
            <a:avLst/>
          </a:prstGeom>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b="1">
          <a:solidFill>
            <a:schemeClr val="tx2"/>
          </a:solidFill>
          <a:latin typeface="+mj-lt"/>
          <a:ea typeface="+mj-ea"/>
          <a:cs typeface="+mj-cs"/>
        </a:defRPr>
      </a:lvl1pPr>
      <a:lvl2pPr algn="l" rtl="0" eaLnBrk="1" fontAlgn="base" hangingPunct="1">
        <a:lnSpc>
          <a:spcPct val="90000"/>
        </a:lnSpc>
        <a:spcBef>
          <a:spcPct val="0"/>
        </a:spcBef>
        <a:spcAft>
          <a:spcPct val="0"/>
        </a:spcAft>
        <a:defRPr sz="4400" b="1">
          <a:solidFill>
            <a:schemeClr val="tx2"/>
          </a:solidFill>
          <a:latin typeface="Arial"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mn-lt"/>
          <a:cs typeface="+mn-cs"/>
        </a:defRPr>
      </a:lvl5pPr>
      <a:lvl6pPr marL="2514600" indent="-228600" algn="l" rtl="0" eaLnBrk="1" fontAlgn="base" hangingPunct="1">
        <a:spcBef>
          <a:spcPct val="20000"/>
        </a:spcBef>
        <a:spcAft>
          <a:spcPct val="0"/>
        </a:spcAft>
        <a:buChar char="»"/>
        <a:defRPr sz="2400">
          <a:solidFill>
            <a:schemeClr val="tx1"/>
          </a:solidFill>
          <a:latin typeface="+mn-lt"/>
          <a:cs typeface="+mn-cs"/>
        </a:defRPr>
      </a:lvl6pPr>
      <a:lvl7pPr marL="2971800" indent="-228600" algn="l" rtl="0" eaLnBrk="1" fontAlgn="base" hangingPunct="1">
        <a:spcBef>
          <a:spcPct val="20000"/>
        </a:spcBef>
        <a:spcAft>
          <a:spcPct val="0"/>
        </a:spcAft>
        <a:buChar char="»"/>
        <a:defRPr sz="2400">
          <a:solidFill>
            <a:schemeClr val="tx1"/>
          </a:solidFill>
          <a:latin typeface="+mn-lt"/>
          <a:cs typeface="+mn-cs"/>
        </a:defRPr>
      </a:lvl7pPr>
      <a:lvl8pPr marL="3429000" indent="-228600" algn="l" rtl="0" eaLnBrk="1" fontAlgn="base" hangingPunct="1">
        <a:spcBef>
          <a:spcPct val="20000"/>
        </a:spcBef>
        <a:spcAft>
          <a:spcPct val="0"/>
        </a:spcAft>
        <a:buChar char="»"/>
        <a:defRPr sz="2400">
          <a:solidFill>
            <a:schemeClr val="tx1"/>
          </a:solidFill>
          <a:latin typeface="+mn-lt"/>
          <a:cs typeface="+mn-cs"/>
        </a:defRPr>
      </a:lvl8pPr>
      <a:lvl9pPr marL="3886200" indent="-228600" algn="l" rtl="0" eaLnBrk="1" fontAlgn="base" hangingPunct="1">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430213"/>
            <a:ext cx="2670175"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lvl="0"/>
            <a:r>
              <a:rPr lang="en-GB" altLang="en-US"/>
              <a:t>Slide title</a:t>
            </a:r>
          </a:p>
        </p:txBody>
      </p:sp>
      <p:sp>
        <p:nvSpPr>
          <p:cNvPr id="1027" name="Rectangle 3"/>
          <p:cNvSpPr>
            <a:spLocks noGrp="1" noChangeArrowheads="1"/>
          </p:cNvSpPr>
          <p:nvPr>
            <p:ph type="body" idx="1"/>
          </p:nvPr>
        </p:nvSpPr>
        <p:spPr bwMode="auto">
          <a:xfrm>
            <a:off x="395288" y="1673225"/>
            <a:ext cx="565308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GB" altLang="en-US"/>
              <a:t>Slide body text</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grpSp>
        <p:nvGrpSpPr>
          <p:cNvPr id="1028" name="Group 3"/>
          <p:cNvGrpSpPr>
            <a:grpSpLocks/>
          </p:cNvGrpSpPr>
          <p:nvPr/>
        </p:nvGrpSpPr>
        <p:grpSpPr bwMode="auto">
          <a:xfrm>
            <a:off x="7319963" y="5661025"/>
            <a:ext cx="1590675" cy="1073150"/>
            <a:chOff x="6516216" y="1628800"/>
            <a:chExt cx="3617976" cy="2441448"/>
          </a:xfrm>
        </p:grpSpPr>
        <p:sp>
          <p:nvSpPr>
            <p:cNvPr id="3" name="Oval 2"/>
            <p:cNvSpPr/>
            <p:nvPr userDrawn="1"/>
          </p:nvSpPr>
          <p:spPr>
            <a:xfrm>
              <a:off x="7393628" y="1654082"/>
              <a:ext cx="621050" cy="69342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33" name="Picture 1"/>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16" y="1628800"/>
              <a:ext cx="3617976" cy="2441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lnSpc>
          <a:spcPct val="90000"/>
        </a:lnSpc>
        <a:spcBef>
          <a:spcPct val="0"/>
        </a:spcBef>
        <a:spcAft>
          <a:spcPct val="0"/>
        </a:spcAft>
        <a:defRPr sz="4400" b="1">
          <a:solidFill>
            <a:schemeClr val="tx2"/>
          </a:solidFill>
          <a:latin typeface="+mj-lt"/>
          <a:ea typeface="+mj-ea"/>
          <a:cs typeface="+mj-cs"/>
        </a:defRPr>
      </a:lvl1pPr>
      <a:lvl2pPr algn="l" rtl="0" eaLnBrk="1" fontAlgn="base" hangingPunct="1">
        <a:lnSpc>
          <a:spcPct val="90000"/>
        </a:lnSpc>
        <a:spcBef>
          <a:spcPct val="0"/>
        </a:spcBef>
        <a:spcAft>
          <a:spcPct val="0"/>
        </a:spcAft>
        <a:defRPr sz="4400" b="1">
          <a:solidFill>
            <a:schemeClr val="tx2"/>
          </a:solidFill>
          <a:latin typeface="Arial" charset="0"/>
          <a:cs typeface="Arial" charset="0"/>
        </a:defRPr>
      </a:lvl2pPr>
      <a:lvl3pPr algn="l" rtl="0" eaLnBrk="1" fontAlgn="base" hangingPunct="1">
        <a:lnSpc>
          <a:spcPct val="90000"/>
        </a:lnSpc>
        <a:spcBef>
          <a:spcPct val="0"/>
        </a:spcBef>
        <a:spcAft>
          <a:spcPct val="0"/>
        </a:spcAft>
        <a:defRPr sz="4400" b="1">
          <a:solidFill>
            <a:schemeClr val="tx2"/>
          </a:solidFill>
          <a:latin typeface="Arial" charset="0"/>
          <a:cs typeface="Arial" charset="0"/>
        </a:defRPr>
      </a:lvl3pPr>
      <a:lvl4pPr algn="l" rtl="0" eaLnBrk="1" fontAlgn="base" hangingPunct="1">
        <a:lnSpc>
          <a:spcPct val="90000"/>
        </a:lnSpc>
        <a:spcBef>
          <a:spcPct val="0"/>
        </a:spcBef>
        <a:spcAft>
          <a:spcPct val="0"/>
        </a:spcAft>
        <a:defRPr sz="4400" b="1">
          <a:solidFill>
            <a:schemeClr val="tx2"/>
          </a:solidFill>
          <a:latin typeface="Arial" charset="0"/>
          <a:cs typeface="Arial" charset="0"/>
        </a:defRPr>
      </a:lvl4pPr>
      <a:lvl5pPr algn="l" rtl="0" eaLnBrk="1" fontAlgn="base" hangingPunct="1">
        <a:lnSpc>
          <a:spcPct val="90000"/>
        </a:lnSpc>
        <a:spcBef>
          <a:spcPct val="0"/>
        </a:spcBef>
        <a:spcAft>
          <a:spcPct val="0"/>
        </a:spcAft>
        <a:defRPr sz="4400" b="1">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b="1">
          <a:solidFill>
            <a:schemeClr val="tx2"/>
          </a:solidFill>
          <a:latin typeface="Arial" charset="0"/>
          <a:cs typeface="Arial" charset="0"/>
        </a:defRPr>
      </a:lvl6pPr>
      <a:lvl7pPr marL="914400" algn="l" rtl="0" eaLnBrk="1" fontAlgn="base" hangingPunct="1">
        <a:lnSpc>
          <a:spcPct val="90000"/>
        </a:lnSpc>
        <a:spcBef>
          <a:spcPct val="0"/>
        </a:spcBef>
        <a:spcAft>
          <a:spcPct val="0"/>
        </a:spcAft>
        <a:defRPr sz="4400" b="1">
          <a:solidFill>
            <a:schemeClr val="tx2"/>
          </a:solidFill>
          <a:latin typeface="Arial" charset="0"/>
          <a:cs typeface="Arial" charset="0"/>
        </a:defRPr>
      </a:lvl7pPr>
      <a:lvl8pPr marL="1371600" algn="l" rtl="0" eaLnBrk="1" fontAlgn="base" hangingPunct="1">
        <a:lnSpc>
          <a:spcPct val="90000"/>
        </a:lnSpc>
        <a:spcBef>
          <a:spcPct val="0"/>
        </a:spcBef>
        <a:spcAft>
          <a:spcPct val="0"/>
        </a:spcAft>
        <a:defRPr sz="4400" b="1">
          <a:solidFill>
            <a:schemeClr val="tx2"/>
          </a:solidFill>
          <a:latin typeface="Arial" charset="0"/>
          <a:cs typeface="Arial" charset="0"/>
        </a:defRPr>
      </a:lvl8pPr>
      <a:lvl9pPr marL="1828800" algn="l" rtl="0" eaLnBrk="1" fontAlgn="base" hangingPunct="1">
        <a:lnSpc>
          <a:spcPct val="90000"/>
        </a:lnSpc>
        <a:spcBef>
          <a:spcPct val="0"/>
        </a:spcBef>
        <a:spcAft>
          <a:spcPct val="0"/>
        </a:spcAft>
        <a:defRPr sz="4400" b="1">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400">
          <a:solidFill>
            <a:schemeClr val="tx1"/>
          </a:solidFill>
          <a:latin typeface="+mn-lt"/>
          <a:cs typeface="+mn-cs"/>
        </a:defRPr>
      </a:lvl4pPr>
      <a:lvl5pPr marL="2057400" indent="-228600" algn="l" rtl="0" eaLnBrk="1" fontAlgn="base" hangingPunct="1">
        <a:spcBef>
          <a:spcPct val="20000"/>
        </a:spcBef>
        <a:spcAft>
          <a:spcPct val="0"/>
        </a:spcAft>
        <a:buChar char="»"/>
        <a:defRPr sz="2400">
          <a:solidFill>
            <a:schemeClr val="tx1"/>
          </a:solidFill>
          <a:latin typeface="+mn-lt"/>
          <a:cs typeface="+mn-cs"/>
        </a:defRPr>
      </a:lvl5pPr>
      <a:lvl6pPr marL="2514600" indent="-228600" algn="l" rtl="0" eaLnBrk="1" fontAlgn="base" hangingPunct="1">
        <a:spcBef>
          <a:spcPct val="20000"/>
        </a:spcBef>
        <a:spcAft>
          <a:spcPct val="0"/>
        </a:spcAft>
        <a:buChar char="»"/>
        <a:defRPr sz="2400">
          <a:solidFill>
            <a:schemeClr val="tx1"/>
          </a:solidFill>
          <a:latin typeface="+mn-lt"/>
          <a:cs typeface="+mn-cs"/>
        </a:defRPr>
      </a:lvl6pPr>
      <a:lvl7pPr marL="2971800" indent="-228600" algn="l" rtl="0" eaLnBrk="1" fontAlgn="base" hangingPunct="1">
        <a:spcBef>
          <a:spcPct val="20000"/>
        </a:spcBef>
        <a:spcAft>
          <a:spcPct val="0"/>
        </a:spcAft>
        <a:buChar char="»"/>
        <a:defRPr sz="2400">
          <a:solidFill>
            <a:schemeClr val="tx1"/>
          </a:solidFill>
          <a:latin typeface="+mn-lt"/>
          <a:cs typeface="+mn-cs"/>
        </a:defRPr>
      </a:lvl7pPr>
      <a:lvl8pPr marL="3429000" indent="-228600" algn="l" rtl="0" eaLnBrk="1" fontAlgn="base" hangingPunct="1">
        <a:spcBef>
          <a:spcPct val="20000"/>
        </a:spcBef>
        <a:spcAft>
          <a:spcPct val="0"/>
        </a:spcAft>
        <a:buChar char="»"/>
        <a:defRPr sz="2400">
          <a:solidFill>
            <a:schemeClr val="tx1"/>
          </a:solidFill>
          <a:latin typeface="+mn-lt"/>
          <a:cs typeface="+mn-cs"/>
        </a:defRPr>
      </a:lvl8pPr>
      <a:lvl9pPr marL="3886200" indent="-228600" algn="l" rtl="0" eaLnBrk="1" fontAlgn="base" hangingPunct="1">
        <a:spcBef>
          <a:spcPct val="20000"/>
        </a:spcBef>
        <a:spcAft>
          <a:spcPct val="0"/>
        </a:spcAft>
        <a:buChar char="»"/>
        <a:defRPr sz="24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288" y="430213"/>
            <a:ext cx="6256841" cy="1255728"/>
          </a:xfrm>
        </p:spPr>
        <p:txBody>
          <a:bodyPr/>
          <a:lstStyle/>
          <a:p>
            <a:r>
              <a:rPr lang="en-GB" sz="4200" dirty="0"/>
              <a:t>Fundamental Principles</a:t>
            </a:r>
            <a:br>
              <a:rPr lang="en-GB" sz="4200" dirty="0"/>
            </a:br>
            <a:r>
              <a:rPr lang="en-GB" sz="4200" dirty="0"/>
              <a:t>of Airmanship</a:t>
            </a:r>
          </a:p>
        </p:txBody>
      </p:sp>
      <p:sp>
        <p:nvSpPr>
          <p:cNvPr id="3" name="Subtitle 2"/>
          <p:cNvSpPr>
            <a:spLocks noGrp="1"/>
          </p:cNvSpPr>
          <p:nvPr>
            <p:ph type="subTitle" idx="1"/>
          </p:nvPr>
        </p:nvSpPr>
        <p:spPr>
          <a:xfrm>
            <a:off x="395288" y="1861373"/>
            <a:ext cx="6336952" cy="2062103"/>
          </a:xfrm>
        </p:spPr>
        <p:txBody>
          <a:bodyPr/>
          <a:lstStyle/>
          <a:p>
            <a:pPr algn="ctr"/>
            <a:r>
              <a:rPr lang="en-GB" sz="3200" b="1" dirty="0">
                <a:solidFill>
                  <a:srgbClr val="FFFF00"/>
                </a:solidFill>
              </a:rPr>
              <a:t>Learning Outcome 3 (Part):</a:t>
            </a:r>
            <a:br>
              <a:rPr lang="en-GB" sz="3200" b="1" dirty="0">
                <a:solidFill>
                  <a:srgbClr val="FFFF00"/>
                </a:solidFill>
              </a:rPr>
            </a:br>
            <a:r>
              <a:rPr lang="en-GB" sz="3200" b="1" dirty="0">
                <a:solidFill>
                  <a:srgbClr val="FFFF00"/>
                </a:solidFill>
              </a:rPr>
              <a:t>Know the Features and Types of Aircraft Used for Air Cadet Flying</a:t>
            </a:r>
            <a:endParaRPr lang="en-GB" sz="3200"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6400" b="56700" l="0" r="100000"/>
                    </a14:imgEffect>
                  </a14:imgLayer>
                </a14:imgProps>
              </a:ext>
              <a:ext uri="{28A0092B-C50C-407E-A947-70E740481C1C}">
                <a14:useLocalDpi xmlns:a14="http://schemas.microsoft.com/office/drawing/2010/main" val="0"/>
              </a:ext>
            </a:extLst>
          </a:blip>
          <a:srcRect/>
          <a:stretch>
            <a:fillRect/>
          </a:stretch>
        </p:blipFill>
        <p:spPr bwMode="auto">
          <a:xfrm>
            <a:off x="0" y="2492896"/>
            <a:ext cx="8100899"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FAE40AC6-AC30-E44C-936F-5A07B9B10C4E}"/>
              </a:ext>
            </a:extLst>
          </p:cNvPr>
          <p:cNvSpPr txBox="1"/>
          <p:nvPr/>
        </p:nvSpPr>
        <p:spPr>
          <a:xfrm>
            <a:off x="179512" y="6093296"/>
            <a:ext cx="2304256" cy="369332"/>
          </a:xfrm>
          <a:prstGeom prst="rect">
            <a:avLst/>
          </a:prstGeom>
          <a:noFill/>
        </p:spPr>
        <p:txBody>
          <a:bodyPr wrap="square" rtlCol="0">
            <a:spAutoFit/>
          </a:bodyPr>
          <a:lstStyle/>
          <a:p>
            <a:pPr algn="ctr"/>
            <a:r>
              <a:rPr lang="en-US" dirty="0"/>
              <a:t>Version 2 (May 19)</a:t>
            </a:r>
          </a:p>
        </p:txBody>
      </p:sp>
    </p:spTree>
    <p:extLst>
      <p:ext uri="{BB962C8B-B14F-4D97-AF65-F5344CB8AC3E}">
        <p14:creationId xmlns:p14="http://schemas.microsoft.com/office/powerpoint/2010/main" val="203358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30213"/>
            <a:ext cx="7241085" cy="701731"/>
          </a:xfrm>
        </p:spPr>
        <p:txBody>
          <a:bodyPr/>
          <a:lstStyle/>
          <a:p>
            <a:r>
              <a:rPr lang="en-GB" dirty="0"/>
              <a:t>Artificial Horizon Indicator</a:t>
            </a:r>
          </a:p>
        </p:txBody>
      </p:sp>
      <p:sp>
        <p:nvSpPr>
          <p:cNvPr id="4" name="TextBox 3"/>
          <p:cNvSpPr txBox="1"/>
          <p:nvPr/>
        </p:nvSpPr>
        <p:spPr>
          <a:xfrm>
            <a:off x="0" y="0"/>
            <a:ext cx="9144000" cy="307777"/>
          </a:xfrm>
          <a:prstGeom prst="rect">
            <a:avLst/>
          </a:prstGeom>
          <a:solidFill>
            <a:srgbClr val="FFFF00"/>
          </a:solidFill>
        </p:spPr>
        <p:txBody>
          <a:bodyPr wrap="square" rtlCol="0">
            <a:spAutoFit/>
          </a:bodyPr>
          <a:lstStyle/>
          <a:p>
            <a:pPr algn="ctr"/>
            <a:r>
              <a:rPr lang="en-GB" sz="1400" b="1" dirty="0">
                <a:solidFill>
                  <a:schemeClr val="bg2"/>
                </a:solidFill>
              </a:rPr>
              <a:t>MERIT</a:t>
            </a:r>
            <a:endParaRPr lang="en-GB" b="1" dirty="0">
              <a:solidFill>
                <a:schemeClr val="bg2"/>
              </a:solidFill>
            </a:endParaRPr>
          </a:p>
        </p:txBody>
      </p:sp>
      <p:pic>
        <p:nvPicPr>
          <p:cNvPr id="1843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6250" b="54917" l="10417" r="34271">
                        <a14:foregroundMark x1="13073" y1="35000" x2="29063" y2="40167"/>
                        <a14:foregroundMark x1="16563" y1="42833" x2="23073" y2="35000"/>
                        <a14:foregroundMark x1="15625" y1="39000" x2="17813" y2="37083"/>
                        <a14:foregroundMark x1="18906" y1="39000" x2="18906" y2="39000"/>
                        <a14:foregroundMark x1="26667" y1="37750" x2="26667" y2="37750"/>
                        <a14:foregroundMark x1="28438" y1="38917" x2="28438" y2="38917"/>
                        <a14:foregroundMark x1="27292" y1="43667" x2="27656" y2="34667"/>
                        <a14:foregroundMark x1="31458" y1="35833" x2="20260" y2="35833"/>
                        <a14:foregroundMark x1="26979" y1="42417" x2="22500" y2="37083"/>
                        <a14:foregroundMark x1="27396" y1="38000" x2="24375" y2="35500"/>
                        <a14:foregroundMark x1="21979" y1="20917" x2="21979" y2="20917"/>
                      </a14:backgroundRemoval>
                    </a14:imgEffect>
                  </a14:imgLayer>
                </a14:imgProps>
              </a:ext>
              <a:ext uri="{28A0092B-C50C-407E-A947-70E740481C1C}">
                <a14:useLocalDpi xmlns:a14="http://schemas.microsoft.com/office/drawing/2010/main" val="0"/>
              </a:ext>
            </a:extLst>
          </a:blip>
          <a:srcRect l="10169" t="16363" r="65769" b="44887"/>
          <a:stretch/>
        </p:blipFill>
        <p:spPr bwMode="auto">
          <a:xfrm>
            <a:off x="4541052" y="1340768"/>
            <a:ext cx="4400550"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a:spLocks noGrp="1"/>
          </p:cNvSpPr>
          <p:nvPr>
            <p:ph idx="1"/>
          </p:nvPr>
        </p:nvSpPr>
        <p:spPr>
          <a:xfrm>
            <a:off x="395289" y="1628800"/>
            <a:ext cx="4291012" cy="4154984"/>
          </a:xfrm>
        </p:spPr>
        <p:txBody>
          <a:bodyPr/>
          <a:lstStyle/>
          <a:p>
            <a:r>
              <a:rPr lang="en-GB" dirty="0">
                <a:solidFill>
                  <a:srgbClr val="FFFF00"/>
                </a:solidFill>
              </a:rPr>
              <a:t>Used to inform the pilot of the orientation of the aircraft relative to Earth's horizon</a:t>
            </a:r>
          </a:p>
          <a:p>
            <a:endParaRPr lang="en-GB" dirty="0">
              <a:solidFill>
                <a:srgbClr val="FFFF00"/>
              </a:solidFill>
            </a:endParaRPr>
          </a:p>
          <a:p>
            <a:r>
              <a:rPr lang="en-GB" dirty="0">
                <a:solidFill>
                  <a:srgbClr val="FFFF00"/>
                </a:solidFill>
              </a:rPr>
              <a:t>It indicates: </a:t>
            </a:r>
          </a:p>
          <a:p>
            <a:pPr lvl="1"/>
            <a:r>
              <a:rPr lang="en-GB" dirty="0">
                <a:solidFill>
                  <a:srgbClr val="FFFF00"/>
                </a:solidFill>
              </a:rPr>
              <a:t>pitch (fore and aft tilt)</a:t>
            </a:r>
          </a:p>
          <a:p>
            <a:pPr lvl="1"/>
            <a:r>
              <a:rPr lang="en-GB" dirty="0">
                <a:solidFill>
                  <a:srgbClr val="FFFF00"/>
                </a:solidFill>
              </a:rPr>
              <a:t>bank or roll (side to side tilt) </a:t>
            </a:r>
          </a:p>
          <a:p>
            <a:endParaRPr lang="en-GB" dirty="0"/>
          </a:p>
        </p:txBody>
      </p:sp>
    </p:spTree>
    <p:extLst>
      <p:ext uri="{BB962C8B-B14F-4D97-AF65-F5344CB8AC3E}">
        <p14:creationId xmlns:p14="http://schemas.microsoft.com/office/powerpoint/2010/main" val="1874944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30213"/>
            <a:ext cx="6617517" cy="701731"/>
          </a:xfrm>
        </p:spPr>
        <p:txBody>
          <a:bodyPr/>
          <a:lstStyle/>
          <a:p>
            <a:r>
              <a:rPr lang="en-GB" dirty="0"/>
              <a:t>Vertical Speed Indicator</a:t>
            </a:r>
          </a:p>
        </p:txBody>
      </p:sp>
      <p:sp>
        <p:nvSpPr>
          <p:cNvPr id="3" name="Content Placeholder 2"/>
          <p:cNvSpPr>
            <a:spLocks noGrp="1"/>
          </p:cNvSpPr>
          <p:nvPr>
            <p:ph idx="1"/>
          </p:nvPr>
        </p:nvSpPr>
        <p:spPr>
          <a:xfrm>
            <a:off x="395289" y="1628800"/>
            <a:ext cx="4291012" cy="4642606"/>
          </a:xfrm>
        </p:spPr>
        <p:txBody>
          <a:bodyPr/>
          <a:lstStyle/>
          <a:p>
            <a:r>
              <a:rPr lang="en-GB" dirty="0">
                <a:solidFill>
                  <a:srgbClr val="FFFF00"/>
                </a:solidFill>
              </a:rPr>
              <a:t>Also called a Variometer</a:t>
            </a:r>
          </a:p>
          <a:p>
            <a:endParaRPr lang="en-GB" dirty="0">
              <a:solidFill>
                <a:srgbClr val="FFFF00"/>
              </a:solidFill>
            </a:endParaRPr>
          </a:p>
          <a:p>
            <a:r>
              <a:rPr lang="en-GB" dirty="0">
                <a:solidFill>
                  <a:srgbClr val="FFFF00"/>
                </a:solidFill>
              </a:rPr>
              <a:t>Used to inform the pilot of the rate of descent or climb of the aircraft </a:t>
            </a:r>
          </a:p>
          <a:p>
            <a:endParaRPr lang="en-GB" dirty="0">
              <a:solidFill>
                <a:srgbClr val="FFFF00"/>
              </a:solidFill>
            </a:endParaRPr>
          </a:p>
          <a:p>
            <a:r>
              <a:rPr lang="en-GB" dirty="0">
                <a:solidFill>
                  <a:srgbClr val="FFFF00"/>
                </a:solidFill>
              </a:rPr>
              <a:t>Is useful to help maintain level flight, especially during turning manoeuvres </a:t>
            </a:r>
          </a:p>
          <a:p>
            <a:pPr marL="0" indent="0">
              <a:buNone/>
            </a:pPr>
            <a:endParaRPr lang="en-GB" dirty="0"/>
          </a:p>
          <a:p>
            <a:endParaRPr lang="en-GB" dirty="0"/>
          </a:p>
        </p:txBody>
      </p:sp>
      <p:sp>
        <p:nvSpPr>
          <p:cNvPr id="4" name="TextBox 3"/>
          <p:cNvSpPr txBox="1"/>
          <p:nvPr/>
        </p:nvSpPr>
        <p:spPr>
          <a:xfrm>
            <a:off x="0" y="0"/>
            <a:ext cx="9144000" cy="307777"/>
          </a:xfrm>
          <a:prstGeom prst="rect">
            <a:avLst/>
          </a:prstGeom>
          <a:solidFill>
            <a:srgbClr val="FFFF00"/>
          </a:solidFill>
        </p:spPr>
        <p:txBody>
          <a:bodyPr wrap="square" rtlCol="0">
            <a:spAutoFit/>
          </a:bodyPr>
          <a:lstStyle/>
          <a:p>
            <a:pPr algn="ctr"/>
            <a:r>
              <a:rPr lang="en-GB" sz="1400" b="1" dirty="0">
                <a:solidFill>
                  <a:schemeClr val="bg2"/>
                </a:solidFill>
              </a:rPr>
              <a:t>MERIT</a:t>
            </a:r>
            <a:endParaRPr lang="en-GB" b="1" dirty="0">
              <a:solidFill>
                <a:schemeClr val="bg2"/>
              </a:solidFill>
            </a:endParaRPr>
          </a:p>
        </p:txBody>
      </p:sp>
      <p:pic>
        <p:nvPicPr>
          <p:cNvPr id="1945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6250" b="54750" l="9948" r="34583">
                        <a14:foregroundMark x1="15937" y1="35250" x2="20156" y2="35500"/>
                      </a14:backgroundRemoval>
                    </a14:imgEffect>
                  </a14:imgLayer>
                </a14:imgProps>
              </a:ext>
              <a:ext uri="{28A0092B-C50C-407E-A947-70E740481C1C}">
                <a14:useLocalDpi xmlns:a14="http://schemas.microsoft.com/office/drawing/2010/main" val="0"/>
              </a:ext>
            </a:extLst>
          </a:blip>
          <a:srcRect l="10156" t="16250" r="65469" b="44500"/>
          <a:stretch/>
        </p:blipFill>
        <p:spPr bwMode="auto">
          <a:xfrm>
            <a:off x="4572000" y="1340768"/>
            <a:ext cx="44577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944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30213"/>
            <a:ext cx="2630848" cy="701731"/>
          </a:xfrm>
        </p:spPr>
        <p:txBody>
          <a:bodyPr/>
          <a:lstStyle/>
          <a:p>
            <a:r>
              <a:rPr lang="en-GB" dirty="0"/>
              <a:t>Altimeter</a:t>
            </a:r>
          </a:p>
        </p:txBody>
      </p:sp>
      <p:sp>
        <p:nvSpPr>
          <p:cNvPr id="4" name="TextBox 3"/>
          <p:cNvSpPr txBox="1"/>
          <p:nvPr/>
        </p:nvSpPr>
        <p:spPr>
          <a:xfrm>
            <a:off x="0" y="0"/>
            <a:ext cx="9144000" cy="307777"/>
          </a:xfrm>
          <a:prstGeom prst="rect">
            <a:avLst/>
          </a:prstGeom>
          <a:solidFill>
            <a:srgbClr val="FFFF00"/>
          </a:solidFill>
        </p:spPr>
        <p:txBody>
          <a:bodyPr wrap="square" rtlCol="0">
            <a:spAutoFit/>
          </a:bodyPr>
          <a:lstStyle/>
          <a:p>
            <a:pPr algn="ctr"/>
            <a:r>
              <a:rPr lang="en-GB" sz="1400" b="1" dirty="0">
                <a:solidFill>
                  <a:schemeClr val="bg2"/>
                </a:solidFill>
              </a:rPr>
              <a:t>MERIT</a:t>
            </a:r>
            <a:endParaRPr lang="en-GB" b="1" dirty="0">
              <a:solidFill>
                <a:schemeClr val="bg2"/>
              </a:solidFill>
            </a:endParaRPr>
          </a:p>
        </p:txBody>
      </p:sp>
      <p:sp>
        <p:nvSpPr>
          <p:cNvPr id="8" name="Content Placeholder 2"/>
          <p:cNvSpPr>
            <a:spLocks noGrp="1"/>
          </p:cNvSpPr>
          <p:nvPr>
            <p:ph idx="1"/>
          </p:nvPr>
        </p:nvSpPr>
        <p:spPr>
          <a:xfrm>
            <a:off x="395289" y="1628800"/>
            <a:ext cx="4291012" cy="4392488"/>
          </a:xfrm>
        </p:spPr>
        <p:txBody>
          <a:bodyPr>
            <a:normAutofit fontScale="92500" lnSpcReduction="20000"/>
          </a:bodyPr>
          <a:lstStyle/>
          <a:p>
            <a:r>
              <a:rPr lang="en-GB" dirty="0">
                <a:solidFill>
                  <a:srgbClr val="FFFF00"/>
                </a:solidFill>
              </a:rPr>
              <a:t>An instrument used to measure the altitude or height of an aircraft </a:t>
            </a:r>
          </a:p>
          <a:p>
            <a:endParaRPr lang="en-GB" dirty="0">
              <a:solidFill>
                <a:srgbClr val="FFFF00"/>
              </a:solidFill>
            </a:endParaRPr>
          </a:p>
          <a:p>
            <a:r>
              <a:rPr lang="en-GB" dirty="0">
                <a:solidFill>
                  <a:srgbClr val="FFFF00"/>
                </a:solidFill>
              </a:rPr>
              <a:t>Measured in feet</a:t>
            </a:r>
          </a:p>
          <a:p>
            <a:endParaRPr lang="en-GB" dirty="0">
              <a:solidFill>
                <a:srgbClr val="FFFF00"/>
              </a:solidFill>
            </a:endParaRPr>
          </a:p>
          <a:p>
            <a:r>
              <a:rPr lang="en-GB" dirty="0">
                <a:solidFill>
                  <a:srgbClr val="FFFF00"/>
                </a:solidFill>
              </a:rPr>
              <a:t>The pressure against which the altitude is being read is in the right hand window – this is changed by using the knob on the left</a:t>
            </a:r>
          </a:p>
          <a:p>
            <a:endParaRPr lang="en-GB" dirty="0">
              <a:solidFill>
                <a:srgbClr val="FFFF00"/>
              </a:solidFill>
            </a:endParaRPr>
          </a:p>
          <a:p>
            <a:r>
              <a:rPr lang="en-GB" dirty="0">
                <a:solidFill>
                  <a:srgbClr val="FFFF00"/>
                </a:solidFill>
              </a:rPr>
              <a:t>This altimeter is reading 920 feet above sea level</a:t>
            </a:r>
          </a:p>
          <a:p>
            <a:endParaRPr lang="en-GB" dirty="0"/>
          </a:p>
        </p:txBody>
      </p:sp>
      <p:pic>
        <p:nvPicPr>
          <p:cNvPr id="10"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5600" y1="19517" x2="52400" y2="68612"/>
                        <a14:foregroundMark x1="44800" y1="68612" x2="64800" y2="24950"/>
                        <a14:foregroundMark x1="50000" y1="31388" x2="48200" y2="75050"/>
                        <a14:foregroundMark x1="45600" y1="72032" x2="45600" y2="72032"/>
                        <a14:foregroundMark x1="49000" y1="77666" x2="49000" y2="77666"/>
                        <a14:foregroundMark x1="51800" y1="80684" x2="51800" y2="80684"/>
                        <a14:foregroundMark x1="65600" y1="78270" x2="81400" y2="59960"/>
                        <a14:foregroundMark x1="79400" y1="62374" x2="78600" y2="27364"/>
                        <a14:foregroundMark x1="74000" y1="31791" x2="78600" y2="38028"/>
                        <a14:foregroundMark x1="66400" y1="39638" x2="17200" y2="41851"/>
                        <a14:foregroundMark x1="34800" y1="24950" x2="16400" y2="42052"/>
                        <a14:foregroundMark x1="18000" y1="55131" x2="33600" y2="75855"/>
                      </a14:backgroundRemoval>
                    </a14:imgEffect>
                  </a14:imgLayer>
                </a14:imgProps>
              </a:ext>
              <a:ext uri="{28A0092B-C50C-407E-A947-70E740481C1C}">
                <a14:useLocalDpi xmlns:a14="http://schemas.microsoft.com/office/drawing/2010/main" val="0"/>
              </a:ext>
            </a:extLst>
          </a:blip>
          <a:srcRect/>
          <a:stretch>
            <a:fillRect/>
          </a:stretch>
        </p:blipFill>
        <p:spPr bwMode="auto">
          <a:xfrm>
            <a:off x="4708364" y="1484784"/>
            <a:ext cx="4226617" cy="4201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708843" y="336123"/>
            <a:ext cx="423722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dirty="0"/>
              <a:t>The big hand of the altimeter is the height in thousands, the one in the middle is the altitude in hundreds, the smallest one goes from 1 to 100</a:t>
            </a:r>
          </a:p>
        </p:txBody>
      </p:sp>
    </p:spTree>
    <p:extLst>
      <p:ext uri="{BB962C8B-B14F-4D97-AF65-F5344CB8AC3E}">
        <p14:creationId xmlns:p14="http://schemas.microsoft.com/office/powerpoint/2010/main" val="1874944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35" y="2492896"/>
            <a:ext cx="9144000" cy="1311128"/>
          </a:xfrm>
        </p:spPr>
        <p:txBody>
          <a:bodyPr/>
          <a:lstStyle/>
          <a:p>
            <a:pPr algn="ctr"/>
            <a:r>
              <a:rPr lang="en-GB" sz="4400" dirty="0"/>
              <a:t>Controls and planes </a:t>
            </a:r>
            <a:br>
              <a:rPr lang="en-GB" sz="4400" dirty="0"/>
            </a:br>
            <a:r>
              <a:rPr lang="en-GB" sz="4400" dirty="0"/>
              <a:t>of movement</a:t>
            </a:r>
          </a:p>
        </p:txBody>
      </p:sp>
      <p:sp>
        <p:nvSpPr>
          <p:cNvPr id="5" name="Text Placeholder 4"/>
          <p:cNvSpPr>
            <a:spLocks noGrp="1"/>
          </p:cNvSpPr>
          <p:nvPr>
            <p:ph type="body" idx="1"/>
          </p:nvPr>
        </p:nvSpPr>
        <p:spPr>
          <a:xfrm>
            <a:off x="6835" y="1711261"/>
            <a:ext cx="9137165" cy="461665"/>
          </a:xfrm>
        </p:spPr>
        <p:txBody>
          <a:bodyPr/>
          <a:lstStyle/>
          <a:p>
            <a:pPr algn="ctr"/>
            <a:r>
              <a:rPr lang="en-GB" sz="2400" dirty="0"/>
              <a:t>How an aeroplane is controlled…</a:t>
            </a:r>
          </a:p>
        </p:txBody>
      </p:sp>
    </p:spTree>
    <p:extLst>
      <p:ext uri="{BB962C8B-B14F-4D97-AF65-F5344CB8AC3E}">
        <p14:creationId xmlns:p14="http://schemas.microsoft.com/office/powerpoint/2010/main" val="3183676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1" y="309832"/>
            <a:ext cx="9144000" cy="701731"/>
          </a:xfrm>
        </p:spPr>
        <p:txBody>
          <a:bodyPr/>
          <a:lstStyle/>
          <a:p>
            <a:pPr algn="ctr"/>
            <a:r>
              <a:rPr lang="en-GB" dirty="0"/>
              <a:t>Control Surfaces on an Aircraft </a:t>
            </a:r>
          </a:p>
        </p:txBody>
      </p:sp>
      <p:sp>
        <p:nvSpPr>
          <p:cNvPr id="4" name="TextBox 3"/>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pic>
        <p:nvPicPr>
          <p:cNvPr id="21507"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866" b="93134" l="4667" r="94000"/>
                    </a14:imgEffect>
                  </a14:imgLayer>
                </a14:imgProps>
              </a:ext>
              <a:ext uri="{28A0092B-C50C-407E-A947-70E740481C1C}">
                <a14:useLocalDpi xmlns:a14="http://schemas.microsoft.com/office/drawing/2010/main" val="0"/>
              </a:ext>
            </a:extLst>
          </a:blip>
          <a:srcRect/>
          <a:stretch>
            <a:fillRect/>
          </a:stretch>
        </p:blipFill>
        <p:spPr bwMode="auto">
          <a:xfrm>
            <a:off x="395536" y="1412776"/>
            <a:ext cx="8624588" cy="481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23728" y="5720378"/>
            <a:ext cx="103105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a:t>Elevator</a:t>
            </a:r>
          </a:p>
        </p:txBody>
      </p:sp>
      <p:sp>
        <p:nvSpPr>
          <p:cNvPr id="8" name="TextBox 7"/>
          <p:cNvSpPr txBox="1"/>
          <p:nvPr/>
        </p:nvSpPr>
        <p:spPr>
          <a:xfrm>
            <a:off x="6804248" y="4941168"/>
            <a:ext cx="90281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a:t>Aileron</a:t>
            </a:r>
          </a:p>
        </p:txBody>
      </p:sp>
      <p:sp>
        <p:nvSpPr>
          <p:cNvPr id="10" name="TextBox 9"/>
          <p:cNvSpPr txBox="1"/>
          <p:nvPr/>
        </p:nvSpPr>
        <p:spPr>
          <a:xfrm>
            <a:off x="611559" y="1988840"/>
            <a:ext cx="90281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a:t>Aileron</a:t>
            </a:r>
          </a:p>
        </p:txBody>
      </p:sp>
      <p:sp>
        <p:nvSpPr>
          <p:cNvPr id="11" name="TextBox 10"/>
          <p:cNvSpPr txBox="1"/>
          <p:nvPr/>
        </p:nvSpPr>
        <p:spPr>
          <a:xfrm>
            <a:off x="611559" y="4005064"/>
            <a:ext cx="941283"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GB" dirty="0"/>
              <a:t>Rudder</a:t>
            </a:r>
          </a:p>
        </p:txBody>
      </p:sp>
      <p:cxnSp>
        <p:nvCxnSpPr>
          <p:cNvPr id="7" name="Straight Arrow Connector 6"/>
          <p:cNvCxnSpPr>
            <a:stCxn id="11" idx="0"/>
          </p:cNvCxnSpPr>
          <p:nvPr/>
        </p:nvCxnSpPr>
        <p:spPr>
          <a:xfrm>
            <a:off x="1082201" y="4005064"/>
            <a:ext cx="1185543" cy="432048"/>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a:stCxn id="5" idx="0"/>
          </p:cNvCxnSpPr>
          <p:nvPr/>
        </p:nvCxnSpPr>
        <p:spPr>
          <a:xfrm flipH="1" flipV="1">
            <a:off x="2339752" y="4941168"/>
            <a:ext cx="299502" cy="779210"/>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stCxn id="8" idx="0"/>
          </p:cNvCxnSpPr>
          <p:nvPr/>
        </p:nvCxnSpPr>
        <p:spPr>
          <a:xfrm flipH="1" flipV="1">
            <a:off x="6903997" y="4311131"/>
            <a:ext cx="351657" cy="630037"/>
          </a:xfrm>
          <a:prstGeom prst="straightConnector1">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flipH="1">
            <a:off x="1619672" y="3248980"/>
            <a:ext cx="144016" cy="36004"/>
          </a:xfrm>
          <a:prstGeom prst="line">
            <a:avLst/>
          </a:prstGeom>
          <a:ln>
            <a:solidFill>
              <a:srgbClr val="FFFF00"/>
            </a:solidFill>
          </a:ln>
        </p:spPr>
        <p:style>
          <a:lnRef idx="3">
            <a:schemeClr val="accent1"/>
          </a:lnRef>
          <a:fillRef idx="0">
            <a:schemeClr val="accent1"/>
          </a:fillRef>
          <a:effectRef idx="2">
            <a:schemeClr val="accent1"/>
          </a:effectRef>
          <a:fontRef idx="minor">
            <a:schemeClr val="tx1"/>
          </a:fontRef>
        </p:style>
      </p:cxnSp>
      <p:cxnSp>
        <p:nvCxnSpPr>
          <p:cNvPr id="26" name="Curved Connector 25"/>
          <p:cNvCxnSpPr>
            <a:stCxn id="5" idx="3"/>
          </p:cNvCxnSpPr>
          <p:nvPr/>
        </p:nvCxnSpPr>
        <p:spPr>
          <a:xfrm flipV="1">
            <a:off x="3154779" y="5589240"/>
            <a:ext cx="1129189" cy="315804"/>
          </a:xfrm>
          <a:prstGeom prst="curvedConnector3">
            <a:avLst>
              <a:gd name="adj1" fmla="val 129854"/>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cxnSp>
        <p:nvCxnSpPr>
          <p:cNvPr id="22" name="Curved Connector 21"/>
          <p:cNvCxnSpPr>
            <a:stCxn id="10" idx="2"/>
          </p:cNvCxnSpPr>
          <p:nvPr/>
        </p:nvCxnSpPr>
        <p:spPr>
          <a:xfrm rot="16200000" flipH="1">
            <a:off x="985924" y="2435212"/>
            <a:ext cx="854804" cy="700723"/>
          </a:xfrm>
          <a:prstGeom prst="curvedConnector3">
            <a:avLst>
              <a:gd name="adj1" fmla="val 128000"/>
            </a:avLst>
          </a:prstGeom>
          <a:ln>
            <a:solidFill>
              <a:srgbClr val="FFFF00"/>
            </a:solidFill>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0626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44835" y="321025"/>
            <a:ext cx="8206680" cy="1920526"/>
          </a:xfrm>
        </p:spPr>
        <p:txBody>
          <a:bodyPr/>
          <a:lstStyle/>
          <a:p>
            <a:pPr eaLnBrk="1" hangingPunct="1"/>
            <a:r>
              <a:rPr lang="en-GB" b="1" dirty="0">
                <a:solidFill>
                  <a:srgbClr val="FFFF00"/>
                </a:solidFill>
              </a:rPr>
              <a:t>Control Surfaces – </a:t>
            </a:r>
            <a:br>
              <a:rPr lang="en-GB" b="1" dirty="0">
                <a:solidFill>
                  <a:srgbClr val="FFFF00"/>
                </a:solidFill>
              </a:rPr>
            </a:br>
            <a:r>
              <a:rPr lang="en-GB" b="1" dirty="0">
                <a:solidFill>
                  <a:srgbClr val="FFFF00"/>
                </a:solidFill>
              </a:rPr>
              <a:t>what do they look like </a:t>
            </a:r>
            <a:br>
              <a:rPr lang="en-GB" b="1" dirty="0">
                <a:solidFill>
                  <a:srgbClr val="FFFF00"/>
                </a:solidFill>
              </a:rPr>
            </a:br>
            <a:r>
              <a:rPr lang="en-GB" b="1" dirty="0">
                <a:solidFill>
                  <a:srgbClr val="FFFF00"/>
                </a:solidFill>
              </a:rPr>
              <a:t>in real life?</a:t>
            </a:r>
          </a:p>
        </p:txBody>
      </p:sp>
      <p:pic>
        <p:nvPicPr>
          <p:cNvPr id="45059" name="Picture 1027" descr="limage_esuas_05"/>
          <p:cNvPicPr>
            <a:picLocks noChangeAspect="1" noChangeArrowheads="1"/>
          </p:cNvPicPr>
          <p:nvPr/>
        </p:nvPicPr>
        <p:blipFill>
          <a:blip r:embed="rId2" cstate="print"/>
          <a:srcRect/>
          <a:stretch>
            <a:fillRect/>
          </a:stretch>
        </p:blipFill>
        <p:spPr bwMode="auto">
          <a:xfrm>
            <a:off x="755576" y="2228676"/>
            <a:ext cx="7513637" cy="4384675"/>
          </a:xfrm>
          <a:prstGeom prst="rect">
            <a:avLst/>
          </a:prstGeom>
          <a:noFill/>
          <a:ln w="9525">
            <a:noFill/>
            <a:miter lim="800000"/>
            <a:headEnd/>
            <a:tailEnd/>
          </a:ln>
        </p:spPr>
      </p:pic>
      <p:sp>
        <p:nvSpPr>
          <p:cNvPr id="10" name="TextBox 9"/>
          <p:cNvSpPr txBox="1"/>
          <p:nvPr/>
        </p:nvSpPr>
        <p:spPr>
          <a:xfrm>
            <a:off x="6617613" y="4084481"/>
            <a:ext cx="2209259" cy="707886"/>
          </a:xfrm>
          <a:prstGeom prst="rect">
            <a:avLst/>
          </a:prstGeom>
          <a:noFill/>
        </p:spPr>
        <p:txBody>
          <a:bodyPr wrap="none">
            <a:spAutoFit/>
          </a:bodyPr>
          <a:lstStyle/>
          <a:p>
            <a:pPr>
              <a:defRPr/>
            </a:pPr>
            <a:r>
              <a:rPr lang="en-GB" sz="4000" b="1" dirty="0">
                <a:ln>
                  <a:solidFill>
                    <a:schemeClr val="bg2"/>
                  </a:solidFill>
                </a:ln>
                <a:solidFill>
                  <a:srgbClr val="41FF21"/>
                </a:solidFill>
                <a:latin typeface="Arial" pitchFamily="34" charset="0"/>
              </a:rPr>
              <a:t>Elevator</a:t>
            </a:r>
            <a:endParaRPr lang="en-US" sz="4000" b="1" dirty="0">
              <a:ln>
                <a:solidFill>
                  <a:schemeClr val="bg2"/>
                </a:solidFill>
              </a:ln>
              <a:solidFill>
                <a:srgbClr val="41FF21"/>
              </a:solidFill>
              <a:latin typeface="Arial" pitchFamily="34" charset="0"/>
            </a:endParaRPr>
          </a:p>
        </p:txBody>
      </p:sp>
      <p:sp>
        <p:nvSpPr>
          <p:cNvPr id="11" name="Rectangle 10"/>
          <p:cNvSpPr/>
          <p:nvPr/>
        </p:nvSpPr>
        <p:spPr>
          <a:xfrm>
            <a:off x="443255" y="3358993"/>
            <a:ext cx="2093843" cy="707887"/>
          </a:xfrm>
          <a:prstGeom prst="rect">
            <a:avLst/>
          </a:prstGeom>
        </p:spPr>
        <p:txBody>
          <a:bodyPr wrap="none">
            <a:spAutoFit/>
          </a:bodyPr>
          <a:lstStyle/>
          <a:p>
            <a:pPr>
              <a:defRPr/>
            </a:pPr>
            <a:r>
              <a:rPr lang="en-GB" sz="4000" b="1" dirty="0">
                <a:ln>
                  <a:solidFill>
                    <a:schemeClr val="bg2"/>
                  </a:solidFill>
                </a:ln>
                <a:solidFill>
                  <a:srgbClr val="FF0000"/>
                </a:solidFill>
                <a:latin typeface="Arial" pitchFamily="34" charset="0"/>
              </a:rPr>
              <a:t>Aileron </a:t>
            </a:r>
            <a:endParaRPr lang="en-US" sz="4000" dirty="0">
              <a:solidFill>
                <a:srgbClr val="FF0000"/>
              </a:solidFill>
              <a:latin typeface="Arial" pitchFamily="34" charset="0"/>
            </a:endParaRPr>
          </a:p>
        </p:txBody>
      </p:sp>
      <p:sp>
        <p:nvSpPr>
          <p:cNvPr id="12" name="Rectangle 11"/>
          <p:cNvSpPr/>
          <p:nvPr/>
        </p:nvSpPr>
        <p:spPr>
          <a:xfrm>
            <a:off x="4699365" y="2414431"/>
            <a:ext cx="1978426" cy="707886"/>
          </a:xfrm>
          <a:prstGeom prst="rect">
            <a:avLst/>
          </a:prstGeom>
        </p:spPr>
        <p:txBody>
          <a:bodyPr wrap="none">
            <a:spAutoFit/>
          </a:bodyPr>
          <a:lstStyle/>
          <a:p>
            <a:pPr>
              <a:defRPr/>
            </a:pPr>
            <a:r>
              <a:rPr lang="en-GB" sz="4000" b="1" dirty="0">
                <a:ln>
                  <a:solidFill>
                    <a:schemeClr val="accent2"/>
                  </a:solidFill>
                </a:ln>
                <a:solidFill>
                  <a:srgbClr val="3500F6"/>
                </a:solidFill>
                <a:latin typeface="Arial" pitchFamily="34" charset="0"/>
              </a:rPr>
              <a:t>Rudder</a:t>
            </a:r>
            <a:endParaRPr lang="en-US" sz="4000" b="1" dirty="0">
              <a:ln>
                <a:solidFill>
                  <a:schemeClr val="accent2"/>
                </a:solidFill>
              </a:ln>
              <a:solidFill>
                <a:srgbClr val="3500F6"/>
              </a:solidFill>
              <a:latin typeface="Arial" pitchFamily="34" charset="0"/>
            </a:endParaRPr>
          </a:p>
        </p:txBody>
      </p:sp>
      <p:grpSp>
        <p:nvGrpSpPr>
          <p:cNvPr id="2" name="Group 19"/>
          <p:cNvGrpSpPr>
            <a:grpSpLocks/>
          </p:cNvGrpSpPr>
          <p:nvPr/>
        </p:nvGrpSpPr>
        <p:grpSpPr bwMode="auto">
          <a:xfrm>
            <a:off x="1143372" y="4211464"/>
            <a:ext cx="5791200" cy="698500"/>
            <a:chOff x="1460500" y="3480526"/>
            <a:chExt cx="5791200" cy="697774"/>
          </a:xfrm>
        </p:grpSpPr>
        <p:sp>
          <p:nvSpPr>
            <p:cNvPr id="13" name="Freeform 12"/>
            <p:cNvSpPr/>
            <p:nvPr/>
          </p:nvSpPr>
          <p:spPr>
            <a:xfrm>
              <a:off x="1460500" y="3480526"/>
              <a:ext cx="1841500" cy="418664"/>
            </a:xfrm>
            <a:custGeom>
              <a:avLst/>
              <a:gdLst>
                <a:gd name="connsiteX0" fmla="*/ 0 w 1841500"/>
                <a:gd name="connsiteY0" fmla="*/ 138974 h 418374"/>
                <a:gd name="connsiteX1" fmla="*/ 127000 w 1841500"/>
                <a:gd name="connsiteY1" fmla="*/ 50074 h 418374"/>
                <a:gd name="connsiteX2" fmla="*/ 152400 w 1841500"/>
                <a:gd name="connsiteY2" fmla="*/ 11974 h 418374"/>
                <a:gd name="connsiteX3" fmla="*/ 114300 w 1841500"/>
                <a:gd name="connsiteY3" fmla="*/ 24674 h 418374"/>
                <a:gd name="connsiteX4" fmla="*/ 1841500 w 1841500"/>
                <a:gd name="connsiteY4" fmla="*/ 329474 h 418374"/>
                <a:gd name="connsiteX5" fmla="*/ 1651000 w 1841500"/>
                <a:gd name="connsiteY5" fmla="*/ 418374 h 418374"/>
                <a:gd name="connsiteX6" fmla="*/ 0 w 1841500"/>
                <a:gd name="connsiteY6" fmla="*/ 138974 h 418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1500" h="418374">
                  <a:moveTo>
                    <a:pt x="0" y="138974"/>
                  </a:moveTo>
                  <a:cubicBezTo>
                    <a:pt x="67845" y="116359"/>
                    <a:pt x="49164" y="127910"/>
                    <a:pt x="127000" y="50074"/>
                  </a:cubicBezTo>
                  <a:cubicBezTo>
                    <a:pt x="137793" y="39281"/>
                    <a:pt x="159226" y="25626"/>
                    <a:pt x="152400" y="11974"/>
                  </a:cubicBezTo>
                  <a:cubicBezTo>
                    <a:pt x="146413" y="0"/>
                    <a:pt x="114300" y="24674"/>
                    <a:pt x="114300" y="24674"/>
                  </a:cubicBezTo>
                  <a:lnTo>
                    <a:pt x="1841500" y="329474"/>
                  </a:lnTo>
                  <a:lnTo>
                    <a:pt x="1651000" y="418374"/>
                  </a:lnTo>
                  <a:lnTo>
                    <a:pt x="0" y="138974"/>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6" name="Freeform 15"/>
            <p:cNvSpPr/>
            <p:nvPr/>
          </p:nvSpPr>
          <p:spPr>
            <a:xfrm>
              <a:off x="6172200" y="4064119"/>
              <a:ext cx="1079500" cy="114181"/>
            </a:xfrm>
            <a:custGeom>
              <a:avLst/>
              <a:gdLst>
                <a:gd name="connsiteX0" fmla="*/ 0 w 1079500"/>
                <a:gd name="connsiteY0" fmla="*/ 50800 h 114300"/>
                <a:gd name="connsiteX1" fmla="*/ 965200 w 1079500"/>
                <a:gd name="connsiteY1" fmla="*/ 0 h 114300"/>
                <a:gd name="connsiteX2" fmla="*/ 1079500 w 1079500"/>
                <a:gd name="connsiteY2" fmla="*/ 50800 h 114300"/>
                <a:gd name="connsiteX3" fmla="*/ 965200 w 1079500"/>
                <a:gd name="connsiteY3" fmla="*/ 63500 h 114300"/>
                <a:gd name="connsiteX4" fmla="*/ 63500 w 1079500"/>
                <a:gd name="connsiteY4" fmla="*/ 114300 h 114300"/>
                <a:gd name="connsiteX5" fmla="*/ 0 w 1079500"/>
                <a:gd name="connsiteY5" fmla="*/ 508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500" h="114300">
                  <a:moveTo>
                    <a:pt x="0" y="50800"/>
                  </a:moveTo>
                  <a:lnTo>
                    <a:pt x="965200" y="0"/>
                  </a:lnTo>
                  <a:lnTo>
                    <a:pt x="1079500" y="50800"/>
                  </a:lnTo>
                  <a:lnTo>
                    <a:pt x="965200" y="63500"/>
                  </a:lnTo>
                  <a:cubicBezTo>
                    <a:pt x="664647" y="80674"/>
                    <a:pt x="364543" y="114300"/>
                    <a:pt x="63500" y="114300"/>
                  </a:cubicBezTo>
                  <a:lnTo>
                    <a:pt x="0" y="5080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sp>
        <p:nvSpPr>
          <p:cNvPr id="17" name="Freeform 16"/>
          <p:cNvSpPr/>
          <p:nvPr/>
        </p:nvSpPr>
        <p:spPr>
          <a:xfrm>
            <a:off x="6782172" y="2547764"/>
            <a:ext cx="622300" cy="1397000"/>
          </a:xfrm>
          <a:custGeom>
            <a:avLst/>
            <a:gdLst>
              <a:gd name="connsiteX0" fmla="*/ 0 w 622300"/>
              <a:gd name="connsiteY0" fmla="*/ 342900 h 1397000"/>
              <a:gd name="connsiteX1" fmla="*/ 76200 w 622300"/>
              <a:gd name="connsiteY1" fmla="*/ 215900 h 1397000"/>
              <a:gd name="connsiteX2" fmla="*/ 139700 w 622300"/>
              <a:gd name="connsiteY2" fmla="*/ 114300 h 1397000"/>
              <a:gd name="connsiteX3" fmla="*/ 508000 w 622300"/>
              <a:gd name="connsiteY3" fmla="*/ 0 h 1397000"/>
              <a:gd name="connsiteX4" fmla="*/ 622300 w 622300"/>
              <a:gd name="connsiteY4" fmla="*/ 1231900 h 1397000"/>
              <a:gd name="connsiteX5" fmla="*/ 241300 w 622300"/>
              <a:gd name="connsiteY5" fmla="*/ 1397000 h 1397000"/>
              <a:gd name="connsiteX6" fmla="*/ 228600 w 622300"/>
              <a:gd name="connsiteY6" fmla="*/ 304800 h 1397000"/>
              <a:gd name="connsiteX7" fmla="*/ 0 w 622300"/>
              <a:gd name="connsiteY7" fmla="*/ 342900 h 139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2300" h="1397000">
                <a:moveTo>
                  <a:pt x="0" y="342900"/>
                </a:moveTo>
                <a:lnTo>
                  <a:pt x="76200" y="215900"/>
                </a:lnTo>
                <a:lnTo>
                  <a:pt x="139700" y="114300"/>
                </a:lnTo>
                <a:lnTo>
                  <a:pt x="508000" y="0"/>
                </a:lnTo>
                <a:lnTo>
                  <a:pt x="622300" y="1231900"/>
                </a:lnTo>
                <a:lnTo>
                  <a:pt x="241300" y="1397000"/>
                </a:lnTo>
                <a:lnTo>
                  <a:pt x="228600" y="304800"/>
                </a:lnTo>
                <a:lnTo>
                  <a:pt x="0" y="342900"/>
                </a:lnTo>
                <a:close/>
              </a:path>
            </a:pathLst>
          </a:custGeom>
          <a:solidFill>
            <a:schemeClr val="accent2"/>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nvGrpSpPr>
          <p:cNvPr id="3" name="Group 20"/>
          <p:cNvGrpSpPr>
            <a:grpSpLocks/>
          </p:cNvGrpSpPr>
          <p:nvPr/>
        </p:nvGrpSpPr>
        <p:grpSpPr bwMode="auto">
          <a:xfrm>
            <a:off x="5778872" y="3614564"/>
            <a:ext cx="2146300" cy="469900"/>
            <a:chOff x="6096000" y="2882900"/>
            <a:chExt cx="2146300" cy="469900"/>
          </a:xfrm>
        </p:grpSpPr>
        <p:sp>
          <p:nvSpPr>
            <p:cNvPr id="18" name="Freeform 17"/>
            <p:cNvSpPr/>
            <p:nvPr/>
          </p:nvSpPr>
          <p:spPr>
            <a:xfrm>
              <a:off x="6096000" y="2882900"/>
              <a:ext cx="1168400" cy="268288"/>
            </a:xfrm>
            <a:custGeom>
              <a:avLst/>
              <a:gdLst>
                <a:gd name="connsiteX0" fmla="*/ 0 w 1168400"/>
                <a:gd name="connsiteY0" fmla="*/ 101600 h 268234"/>
                <a:gd name="connsiteX1" fmla="*/ 165100 w 1168400"/>
                <a:gd name="connsiteY1" fmla="*/ 0 h 268234"/>
                <a:gd name="connsiteX2" fmla="*/ 1168400 w 1168400"/>
                <a:gd name="connsiteY2" fmla="*/ 177800 h 268234"/>
                <a:gd name="connsiteX3" fmla="*/ 927100 w 1168400"/>
                <a:gd name="connsiteY3" fmla="*/ 266700 h 268234"/>
                <a:gd name="connsiteX4" fmla="*/ 139700 w 1168400"/>
                <a:gd name="connsiteY4" fmla="*/ 101600 h 268234"/>
                <a:gd name="connsiteX5" fmla="*/ 0 w 1168400"/>
                <a:gd name="connsiteY5" fmla="*/ 101600 h 268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400" h="268234">
                  <a:moveTo>
                    <a:pt x="0" y="101600"/>
                  </a:moveTo>
                  <a:lnTo>
                    <a:pt x="165100" y="0"/>
                  </a:lnTo>
                  <a:lnTo>
                    <a:pt x="1168400" y="177800"/>
                  </a:lnTo>
                  <a:cubicBezTo>
                    <a:pt x="935855" y="268234"/>
                    <a:pt x="1021559" y="266700"/>
                    <a:pt x="927100" y="266700"/>
                  </a:cubicBezTo>
                  <a:lnTo>
                    <a:pt x="139700" y="101600"/>
                  </a:lnTo>
                  <a:lnTo>
                    <a:pt x="0" y="101600"/>
                  </a:ln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9" name="Freeform 18"/>
            <p:cNvSpPr/>
            <p:nvPr/>
          </p:nvSpPr>
          <p:spPr>
            <a:xfrm>
              <a:off x="7429500" y="3124200"/>
              <a:ext cx="812800" cy="228600"/>
            </a:xfrm>
            <a:custGeom>
              <a:avLst/>
              <a:gdLst>
                <a:gd name="connsiteX0" fmla="*/ 156502 w 816902"/>
                <a:gd name="connsiteY0" fmla="*/ 0 h 281549"/>
                <a:gd name="connsiteX1" fmla="*/ 816902 w 816902"/>
                <a:gd name="connsiteY1" fmla="*/ 139700 h 281549"/>
                <a:gd name="connsiteX2" fmla="*/ 601002 w 816902"/>
                <a:gd name="connsiteY2" fmla="*/ 228600 h 281549"/>
                <a:gd name="connsiteX3" fmla="*/ 4102 w 816902"/>
                <a:gd name="connsiteY3" fmla="*/ 63500 h 281549"/>
                <a:gd name="connsiteX4" fmla="*/ 156502 w 816902"/>
                <a:gd name="connsiteY4" fmla="*/ 0 h 281549"/>
                <a:gd name="connsiteX0" fmla="*/ 237595 w 897995"/>
                <a:gd name="connsiteY0" fmla="*/ 0 h 232701"/>
                <a:gd name="connsiteX1" fmla="*/ 897995 w 897995"/>
                <a:gd name="connsiteY1" fmla="*/ 139700 h 232701"/>
                <a:gd name="connsiteX2" fmla="*/ 682095 w 897995"/>
                <a:gd name="connsiteY2" fmla="*/ 228600 h 232701"/>
                <a:gd name="connsiteX3" fmla="*/ 99483 w 897995"/>
                <a:gd name="connsiteY3" fmla="*/ 164306 h 232701"/>
                <a:gd name="connsiteX4" fmla="*/ 85195 w 897995"/>
                <a:gd name="connsiteY4" fmla="*/ 63500 h 232701"/>
                <a:gd name="connsiteX5" fmla="*/ 237595 w 897995"/>
                <a:gd name="connsiteY5" fmla="*/ 0 h 232701"/>
                <a:gd name="connsiteX0" fmla="*/ 152400 w 812800"/>
                <a:gd name="connsiteY0" fmla="*/ 0 h 232701"/>
                <a:gd name="connsiteX1" fmla="*/ 812800 w 812800"/>
                <a:gd name="connsiteY1" fmla="*/ 139700 h 232701"/>
                <a:gd name="connsiteX2" fmla="*/ 596900 w 812800"/>
                <a:gd name="connsiteY2" fmla="*/ 228600 h 232701"/>
                <a:gd name="connsiteX3" fmla="*/ 14288 w 812800"/>
                <a:gd name="connsiteY3" fmla="*/ 164306 h 232701"/>
                <a:gd name="connsiteX4" fmla="*/ 0 w 812800"/>
                <a:gd name="connsiteY4" fmla="*/ 63500 h 232701"/>
                <a:gd name="connsiteX5" fmla="*/ 152400 w 812800"/>
                <a:gd name="connsiteY5" fmla="*/ 0 h 232701"/>
                <a:gd name="connsiteX0" fmla="*/ 152400 w 812800"/>
                <a:gd name="connsiteY0" fmla="*/ 0 h 228600"/>
                <a:gd name="connsiteX1" fmla="*/ 812800 w 812800"/>
                <a:gd name="connsiteY1" fmla="*/ 139700 h 228600"/>
                <a:gd name="connsiteX2" fmla="*/ 596900 w 812800"/>
                <a:gd name="connsiteY2" fmla="*/ 228600 h 228600"/>
                <a:gd name="connsiteX3" fmla="*/ 14288 w 812800"/>
                <a:gd name="connsiteY3" fmla="*/ 164306 h 228600"/>
                <a:gd name="connsiteX4" fmla="*/ 0 w 812800"/>
                <a:gd name="connsiteY4" fmla="*/ 63500 h 228600"/>
                <a:gd name="connsiteX5" fmla="*/ 152400 w 812800"/>
                <a:gd name="connsiteY5" fmla="*/ 0 h 228600"/>
                <a:gd name="connsiteX0" fmla="*/ 152400 w 812800"/>
                <a:gd name="connsiteY0" fmla="*/ 0 h 228600"/>
                <a:gd name="connsiteX1" fmla="*/ 812800 w 812800"/>
                <a:gd name="connsiteY1" fmla="*/ 139700 h 228600"/>
                <a:gd name="connsiteX2" fmla="*/ 596900 w 812800"/>
                <a:gd name="connsiteY2" fmla="*/ 228600 h 228600"/>
                <a:gd name="connsiteX3" fmla="*/ 371446 w 812800"/>
                <a:gd name="connsiteY3" fmla="*/ 164306 h 228600"/>
                <a:gd name="connsiteX4" fmla="*/ 0 w 812800"/>
                <a:gd name="connsiteY4" fmla="*/ 63500 h 228600"/>
                <a:gd name="connsiteX5" fmla="*/ 152400 w 812800"/>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 h="228600">
                  <a:moveTo>
                    <a:pt x="152400" y="0"/>
                  </a:moveTo>
                  <a:lnTo>
                    <a:pt x="812800" y="139700"/>
                  </a:lnTo>
                  <a:lnTo>
                    <a:pt x="596900" y="228600"/>
                  </a:lnTo>
                  <a:lnTo>
                    <a:pt x="371446" y="164306"/>
                  </a:lnTo>
                  <a:lnTo>
                    <a:pt x="0" y="63500"/>
                  </a:lnTo>
                  <a:lnTo>
                    <a:pt x="152400" y="0"/>
                  </a:ln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sp>
        <p:nvSpPr>
          <p:cNvPr id="14" name="TextBox 13">
            <a:extLst>
              <a:ext uri="{FF2B5EF4-FFF2-40B4-BE49-F238E27FC236}">
                <a16:creationId xmlns:a16="http://schemas.microsoft.com/office/drawing/2014/main" id="{36567A90-5C40-7A45-95AA-C6B77A156D3E}"/>
              </a:ext>
            </a:extLst>
          </p:cNvPr>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Tree>
    <p:extLst>
      <p:ext uri="{BB962C8B-B14F-4D97-AF65-F5344CB8AC3E}">
        <p14:creationId xmlns:p14="http://schemas.microsoft.com/office/powerpoint/2010/main" val="38509399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4" descr="TutorT1-GBYWT-d.jpg"/>
          <p:cNvPicPr>
            <a:picLocks noChangeAspect="1"/>
          </p:cNvPicPr>
          <p:nvPr/>
        </p:nvPicPr>
        <p:blipFill>
          <a:blip r:embed="rId2" cstate="print"/>
          <a:srcRect t="13895"/>
          <a:stretch>
            <a:fillRect/>
          </a:stretch>
        </p:blipFill>
        <p:spPr bwMode="auto">
          <a:xfrm>
            <a:off x="928688" y="1614488"/>
            <a:ext cx="7429500" cy="4248150"/>
          </a:xfrm>
          <a:prstGeom prst="rect">
            <a:avLst/>
          </a:prstGeom>
          <a:noFill/>
          <a:ln w="9525">
            <a:noFill/>
            <a:miter lim="800000"/>
            <a:headEnd/>
            <a:tailEnd/>
          </a:ln>
        </p:spPr>
      </p:pic>
      <p:sp>
        <p:nvSpPr>
          <p:cNvPr id="6" name="TextBox 5"/>
          <p:cNvSpPr txBox="1"/>
          <p:nvPr/>
        </p:nvSpPr>
        <p:spPr>
          <a:xfrm>
            <a:off x="6010290" y="3851292"/>
            <a:ext cx="2209259" cy="707886"/>
          </a:xfrm>
          <a:prstGeom prst="rect">
            <a:avLst/>
          </a:prstGeom>
          <a:noFill/>
        </p:spPr>
        <p:txBody>
          <a:bodyPr wrap="none">
            <a:spAutoFit/>
          </a:bodyPr>
          <a:lstStyle/>
          <a:p>
            <a:pPr>
              <a:defRPr/>
            </a:pPr>
            <a:r>
              <a:rPr lang="en-GB" sz="4000" b="1" dirty="0">
                <a:ln>
                  <a:solidFill>
                    <a:schemeClr val="bg2"/>
                  </a:solidFill>
                </a:ln>
                <a:solidFill>
                  <a:srgbClr val="41FF21"/>
                </a:solidFill>
                <a:latin typeface="Arial" pitchFamily="34" charset="0"/>
              </a:rPr>
              <a:t>Elevator</a:t>
            </a:r>
            <a:endParaRPr lang="en-US" sz="4000" b="1" dirty="0">
              <a:ln>
                <a:solidFill>
                  <a:schemeClr val="bg2"/>
                </a:solidFill>
              </a:ln>
              <a:solidFill>
                <a:srgbClr val="41FF21"/>
              </a:solidFill>
              <a:latin typeface="Arial" pitchFamily="34" charset="0"/>
            </a:endParaRPr>
          </a:p>
        </p:txBody>
      </p:sp>
      <p:sp>
        <p:nvSpPr>
          <p:cNvPr id="9" name="Rectangle 8"/>
          <p:cNvSpPr/>
          <p:nvPr/>
        </p:nvSpPr>
        <p:spPr>
          <a:xfrm>
            <a:off x="979458" y="3911617"/>
            <a:ext cx="2093843" cy="707886"/>
          </a:xfrm>
          <a:prstGeom prst="rect">
            <a:avLst/>
          </a:prstGeom>
        </p:spPr>
        <p:txBody>
          <a:bodyPr wrap="none">
            <a:spAutoFit/>
          </a:bodyPr>
          <a:lstStyle/>
          <a:p>
            <a:pPr>
              <a:defRPr/>
            </a:pPr>
            <a:r>
              <a:rPr lang="en-GB" sz="4000" b="1" dirty="0">
                <a:ln>
                  <a:solidFill>
                    <a:schemeClr val="bg2"/>
                  </a:solidFill>
                </a:ln>
                <a:solidFill>
                  <a:srgbClr val="FF0000"/>
                </a:solidFill>
                <a:latin typeface="Arial" pitchFamily="34" charset="0"/>
              </a:rPr>
              <a:t>Aileron </a:t>
            </a:r>
            <a:endParaRPr lang="en-US" sz="4000" dirty="0">
              <a:solidFill>
                <a:srgbClr val="FF0000"/>
              </a:solidFill>
              <a:latin typeface="Arial" pitchFamily="34" charset="0"/>
            </a:endParaRPr>
          </a:p>
        </p:txBody>
      </p:sp>
      <p:sp>
        <p:nvSpPr>
          <p:cNvPr id="10" name="Rectangle 9"/>
          <p:cNvSpPr/>
          <p:nvPr/>
        </p:nvSpPr>
        <p:spPr>
          <a:xfrm>
            <a:off x="4924418" y="1751029"/>
            <a:ext cx="1978426" cy="707887"/>
          </a:xfrm>
          <a:prstGeom prst="rect">
            <a:avLst/>
          </a:prstGeom>
        </p:spPr>
        <p:txBody>
          <a:bodyPr wrap="none">
            <a:spAutoFit/>
          </a:bodyPr>
          <a:lstStyle/>
          <a:p>
            <a:pPr>
              <a:defRPr/>
            </a:pPr>
            <a:r>
              <a:rPr lang="en-GB" sz="4000" b="1" dirty="0">
                <a:ln>
                  <a:solidFill>
                    <a:schemeClr val="bg2"/>
                  </a:solidFill>
                </a:ln>
                <a:solidFill>
                  <a:srgbClr val="3500F6"/>
                </a:solidFill>
                <a:latin typeface="Arial" pitchFamily="34" charset="0"/>
              </a:rPr>
              <a:t>Rudder</a:t>
            </a:r>
            <a:endParaRPr lang="en-US" sz="4000" dirty="0">
              <a:solidFill>
                <a:srgbClr val="3500F6"/>
              </a:solidFill>
              <a:latin typeface="Arial" pitchFamily="34" charset="0"/>
            </a:endParaRPr>
          </a:p>
        </p:txBody>
      </p:sp>
      <p:grpSp>
        <p:nvGrpSpPr>
          <p:cNvPr id="2" name="Group 15"/>
          <p:cNvGrpSpPr>
            <a:grpSpLocks/>
          </p:cNvGrpSpPr>
          <p:nvPr/>
        </p:nvGrpSpPr>
        <p:grpSpPr bwMode="auto">
          <a:xfrm>
            <a:off x="1651000" y="3098800"/>
            <a:ext cx="6324600" cy="622300"/>
            <a:chOff x="1651000" y="3098800"/>
            <a:chExt cx="6324600" cy="622300"/>
          </a:xfrm>
        </p:grpSpPr>
        <p:sp>
          <p:nvSpPr>
            <p:cNvPr id="11" name="Freeform 10"/>
            <p:cNvSpPr/>
            <p:nvPr/>
          </p:nvSpPr>
          <p:spPr>
            <a:xfrm>
              <a:off x="1651000" y="3594100"/>
              <a:ext cx="1143000" cy="127000"/>
            </a:xfrm>
            <a:custGeom>
              <a:avLst/>
              <a:gdLst>
                <a:gd name="connsiteX0" fmla="*/ 0 w 1143000"/>
                <a:gd name="connsiteY0" fmla="*/ 0 h 127000"/>
                <a:gd name="connsiteX1" fmla="*/ 12700 w 1143000"/>
                <a:gd name="connsiteY1" fmla="*/ 50800 h 127000"/>
                <a:gd name="connsiteX2" fmla="*/ 50800 w 1143000"/>
                <a:gd name="connsiteY2" fmla="*/ 101600 h 127000"/>
                <a:gd name="connsiteX3" fmla="*/ 1143000 w 1143000"/>
                <a:gd name="connsiteY3" fmla="*/ 127000 h 127000"/>
                <a:gd name="connsiteX4" fmla="*/ 1028700 w 1143000"/>
                <a:gd name="connsiteY4" fmla="*/ 38100 h 127000"/>
                <a:gd name="connsiteX5" fmla="*/ 0 w 1143000"/>
                <a:gd name="connsiteY5" fmla="*/ 0 h 1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 h="127000">
                  <a:moveTo>
                    <a:pt x="0" y="0"/>
                  </a:moveTo>
                  <a:cubicBezTo>
                    <a:pt x="4233" y="16933"/>
                    <a:pt x="4040" y="35645"/>
                    <a:pt x="12700" y="50800"/>
                  </a:cubicBezTo>
                  <a:cubicBezTo>
                    <a:pt x="53793" y="122713"/>
                    <a:pt x="50800" y="63675"/>
                    <a:pt x="50800" y="101600"/>
                  </a:cubicBezTo>
                  <a:lnTo>
                    <a:pt x="1143000" y="127000"/>
                  </a:lnTo>
                  <a:lnTo>
                    <a:pt x="1028700" y="38100"/>
                  </a:lnTo>
                  <a:lnTo>
                    <a:pt x="0"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2" name="Freeform 11"/>
            <p:cNvSpPr/>
            <p:nvPr/>
          </p:nvSpPr>
          <p:spPr>
            <a:xfrm>
              <a:off x="7416800" y="3098800"/>
              <a:ext cx="558800" cy="203200"/>
            </a:xfrm>
            <a:custGeom>
              <a:avLst/>
              <a:gdLst>
                <a:gd name="connsiteX0" fmla="*/ 12700 w 558800"/>
                <a:gd name="connsiteY0" fmla="*/ 101600 h 203200"/>
                <a:gd name="connsiteX1" fmla="*/ 381000 w 558800"/>
                <a:gd name="connsiteY1" fmla="*/ 0 h 203200"/>
                <a:gd name="connsiteX2" fmla="*/ 558800 w 558800"/>
                <a:gd name="connsiteY2" fmla="*/ 76200 h 203200"/>
                <a:gd name="connsiteX3" fmla="*/ 0 w 558800"/>
                <a:gd name="connsiteY3" fmla="*/ 203200 h 203200"/>
                <a:gd name="connsiteX4" fmla="*/ 12700 w 558800"/>
                <a:gd name="connsiteY4" fmla="*/ 101600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800" h="203200">
                  <a:moveTo>
                    <a:pt x="12700" y="101600"/>
                  </a:moveTo>
                  <a:lnTo>
                    <a:pt x="381000" y="0"/>
                  </a:lnTo>
                  <a:lnTo>
                    <a:pt x="558800" y="76200"/>
                  </a:lnTo>
                  <a:lnTo>
                    <a:pt x="0" y="203200"/>
                  </a:lnTo>
                  <a:lnTo>
                    <a:pt x="12700" y="10160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sp>
        <p:nvSpPr>
          <p:cNvPr id="13" name="Freeform 12"/>
          <p:cNvSpPr/>
          <p:nvPr/>
        </p:nvSpPr>
        <p:spPr>
          <a:xfrm>
            <a:off x="6985000" y="2324100"/>
            <a:ext cx="457200" cy="1282700"/>
          </a:xfrm>
          <a:custGeom>
            <a:avLst/>
            <a:gdLst>
              <a:gd name="connsiteX0" fmla="*/ 25400 w 457200"/>
              <a:gd name="connsiteY0" fmla="*/ 215900 h 1282700"/>
              <a:gd name="connsiteX1" fmla="*/ 228600 w 457200"/>
              <a:gd name="connsiteY1" fmla="*/ 241300 h 1282700"/>
              <a:gd name="connsiteX2" fmla="*/ 88900 w 457200"/>
              <a:gd name="connsiteY2" fmla="*/ 1282700 h 1282700"/>
              <a:gd name="connsiteX3" fmla="*/ 419100 w 457200"/>
              <a:gd name="connsiteY3" fmla="*/ 1244600 h 1282700"/>
              <a:gd name="connsiteX4" fmla="*/ 457200 w 457200"/>
              <a:gd name="connsiteY4" fmla="*/ 63500 h 1282700"/>
              <a:gd name="connsiteX5" fmla="*/ 457200 w 457200"/>
              <a:gd name="connsiteY5" fmla="*/ 63500 h 1282700"/>
              <a:gd name="connsiteX6" fmla="*/ 419100 w 457200"/>
              <a:gd name="connsiteY6" fmla="*/ 0 h 1282700"/>
              <a:gd name="connsiteX7" fmla="*/ 203200 w 457200"/>
              <a:gd name="connsiteY7" fmla="*/ 0 h 1282700"/>
              <a:gd name="connsiteX8" fmla="*/ 76200 w 457200"/>
              <a:gd name="connsiteY8" fmla="*/ 12700 h 1282700"/>
              <a:gd name="connsiteX9" fmla="*/ 0 w 457200"/>
              <a:gd name="connsiteY9" fmla="*/ 114300 h 1282700"/>
              <a:gd name="connsiteX10" fmla="*/ 25400 w 457200"/>
              <a:gd name="connsiteY10" fmla="*/ 215900 h 128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7200" h="1282700">
                <a:moveTo>
                  <a:pt x="25400" y="215900"/>
                </a:moveTo>
                <a:lnTo>
                  <a:pt x="228600" y="241300"/>
                </a:lnTo>
                <a:lnTo>
                  <a:pt x="88900" y="1282700"/>
                </a:lnTo>
                <a:lnTo>
                  <a:pt x="419100" y="1244600"/>
                </a:lnTo>
                <a:lnTo>
                  <a:pt x="457200" y="63500"/>
                </a:lnTo>
                <a:lnTo>
                  <a:pt x="457200" y="63500"/>
                </a:lnTo>
                <a:lnTo>
                  <a:pt x="419100" y="0"/>
                </a:lnTo>
                <a:lnTo>
                  <a:pt x="203200" y="0"/>
                </a:lnTo>
                <a:lnTo>
                  <a:pt x="76200" y="12700"/>
                </a:lnTo>
                <a:lnTo>
                  <a:pt x="0" y="114300"/>
                </a:lnTo>
                <a:lnTo>
                  <a:pt x="25400" y="215900"/>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nvGrpSpPr>
          <p:cNvPr id="3" name="Group 16"/>
          <p:cNvGrpSpPr>
            <a:grpSpLocks/>
          </p:cNvGrpSpPr>
          <p:nvPr/>
        </p:nvGrpSpPr>
        <p:grpSpPr bwMode="auto">
          <a:xfrm>
            <a:off x="5842000" y="3340100"/>
            <a:ext cx="2374900" cy="279400"/>
            <a:chOff x="5842000" y="3340100"/>
            <a:chExt cx="2374900" cy="279400"/>
          </a:xfrm>
        </p:grpSpPr>
        <p:sp>
          <p:nvSpPr>
            <p:cNvPr id="14" name="Freeform 13"/>
            <p:cNvSpPr/>
            <p:nvPr/>
          </p:nvSpPr>
          <p:spPr>
            <a:xfrm>
              <a:off x="5842000" y="3416300"/>
              <a:ext cx="1231900" cy="203200"/>
            </a:xfrm>
            <a:custGeom>
              <a:avLst/>
              <a:gdLst>
                <a:gd name="connsiteX0" fmla="*/ 0 w 1231900"/>
                <a:gd name="connsiteY0" fmla="*/ 101600 h 203200"/>
                <a:gd name="connsiteX1" fmla="*/ 1092200 w 1231900"/>
                <a:gd name="connsiteY1" fmla="*/ 0 h 203200"/>
                <a:gd name="connsiteX2" fmla="*/ 1231900 w 1231900"/>
                <a:gd name="connsiteY2" fmla="*/ 114300 h 203200"/>
                <a:gd name="connsiteX3" fmla="*/ 1231900 w 1231900"/>
                <a:gd name="connsiteY3" fmla="*/ 177800 h 203200"/>
                <a:gd name="connsiteX4" fmla="*/ 114300 w 1231900"/>
                <a:gd name="connsiteY4" fmla="*/ 203200 h 203200"/>
                <a:gd name="connsiteX5" fmla="*/ 0 w 1231900"/>
                <a:gd name="connsiteY5" fmla="*/ 10160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1900" h="203200">
                  <a:moveTo>
                    <a:pt x="0" y="101600"/>
                  </a:moveTo>
                  <a:lnTo>
                    <a:pt x="1092200" y="0"/>
                  </a:lnTo>
                  <a:lnTo>
                    <a:pt x="1231900" y="114300"/>
                  </a:lnTo>
                  <a:lnTo>
                    <a:pt x="1231900" y="177800"/>
                  </a:lnTo>
                  <a:lnTo>
                    <a:pt x="114300" y="203200"/>
                  </a:lnTo>
                  <a:lnTo>
                    <a:pt x="0" y="101600"/>
                  </a:ln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5" name="Freeform 14"/>
            <p:cNvSpPr/>
            <p:nvPr/>
          </p:nvSpPr>
          <p:spPr>
            <a:xfrm>
              <a:off x="7416800" y="3340100"/>
              <a:ext cx="800100" cy="203200"/>
            </a:xfrm>
            <a:custGeom>
              <a:avLst/>
              <a:gdLst>
                <a:gd name="connsiteX0" fmla="*/ 12700 w 800100"/>
                <a:gd name="connsiteY0" fmla="*/ 50800 h 203200"/>
                <a:gd name="connsiteX1" fmla="*/ 584200 w 800100"/>
                <a:gd name="connsiteY1" fmla="*/ 12700 h 203200"/>
                <a:gd name="connsiteX2" fmla="*/ 673100 w 800100"/>
                <a:gd name="connsiteY2" fmla="*/ 0 h 203200"/>
                <a:gd name="connsiteX3" fmla="*/ 800100 w 800100"/>
                <a:gd name="connsiteY3" fmla="*/ 88900 h 203200"/>
                <a:gd name="connsiteX4" fmla="*/ 0 w 800100"/>
                <a:gd name="connsiteY4" fmla="*/ 203200 h 203200"/>
                <a:gd name="connsiteX5" fmla="*/ 12700 w 800100"/>
                <a:gd name="connsiteY5" fmla="*/ 5080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203200">
                  <a:moveTo>
                    <a:pt x="12700" y="50800"/>
                  </a:moveTo>
                  <a:cubicBezTo>
                    <a:pt x="203181" y="37813"/>
                    <a:pt x="393277" y="12700"/>
                    <a:pt x="584200" y="12700"/>
                  </a:cubicBezTo>
                  <a:lnTo>
                    <a:pt x="673100" y="0"/>
                  </a:lnTo>
                  <a:lnTo>
                    <a:pt x="800100" y="88900"/>
                  </a:lnTo>
                  <a:lnTo>
                    <a:pt x="0" y="203200"/>
                  </a:lnTo>
                  <a:lnTo>
                    <a:pt x="12700" y="50800"/>
                  </a:ln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sp>
        <p:nvSpPr>
          <p:cNvPr id="19" name="Rectangle 2"/>
          <p:cNvSpPr txBox="1">
            <a:spLocks noChangeArrowheads="1"/>
          </p:cNvSpPr>
          <p:nvPr/>
        </p:nvSpPr>
        <p:spPr bwMode="auto">
          <a:xfrm>
            <a:off x="0" y="345877"/>
            <a:ext cx="9144000" cy="1143000"/>
          </a:xfrm>
          <a:prstGeom prst="rect">
            <a:avLst/>
          </a:prstGeom>
          <a:noFill/>
          <a:ln w="9525">
            <a:noFill/>
            <a:miter lim="800000"/>
            <a:headEnd/>
            <a:tailEnd/>
          </a:ln>
        </p:spPr>
        <p:txBody>
          <a:bodyPr anchor="ctr"/>
          <a:lstStyle/>
          <a:p>
            <a:pPr algn="ctr">
              <a:defRPr/>
            </a:pPr>
            <a:r>
              <a:rPr lang="en-GB" sz="4400" b="1" kern="0" dirty="0">
                <a:solidFill>
                  <a:srgbClr val="FFFF00"/>
                </a:solidFill>
                <a:latin typeface="Arial" pitchFamily="34" charset="0"/>
                <a:ea typeface="+mj-ea"/>
              </a:rPr>
              <a:t>Control Surfaces – what do they look like in real life?</a:t>
            </a:r>
          </a:p>
        </p:txBody>
      </p:sp>
      <p:sp>
        <p:nvSpPr>
          <p:cNvPr id="16" name="TextBox 15">
            <a:extLst>
              <a:ext uri="{FF2B5EF4-FFF2-40B4-BE49-F238E27FC236}">
                <a16:creationId xmlns:a16="http://schemas.microsoft.com/office/drawing/2014/main" id="{BFFBE9C0-FA9B-F24E-89A4-0C2A383D5738}"/>
              </a:ext>
            </a:extLst>
          </p:cNvPr>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Tree>
    <p:extLst>
      <p:ext uri="{BB962C8B-B14F-4D97-AF65-F5344CB8AC3E}">
        <p14:creationId xmlns:p14="http://schemas.microsoft.com/office/powerpoint/2010/main" val="29334329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idx="4294967295"/>
          </p:nvPr>
        </p:nvSpPr>
        <p:spPr>
          <a:xfrm>
            <a:off x="1389878" y="307777"/>
            <a:ext cx="6364243" cy="701731"/>
          </a:xfrm>
        </p:spPr>
        <p:txBody>
          <a:bodyPr/>
          <a:lstStyle/>
          <a:p>
            <a:pPr algn="ctr" eaLnBrk="1" hangingPunct="1"/>
            <a:r>
              <a:rPr lang="en-GB" b="1" dirty="0">
                <a:solidFill>
                  <a:schemeClr val="tx1"/>
                </a:solidFill>
              </a:rPr>
              <a:t>The Axes of an Aircraft</a:t>
            </a:r>
          </a:p>
        </p:txBody>
      </p:sp>
      <p:pic>
        <p:nvPicPr>
          <p:cNvPr id="47107" name="Picture 3" descr="tutor.gif"/>
          <p:cNvPicPr>
            <a:picLocks noChangeAspect="1"/>
          </p:cNvPicPr>
          <p:nvPr/>
        </p:nvPicPr>
        <p:blipFill>
          <a:blip r:embed="rId2" cstate="print"/>
          <a:srcRect/>
          <a:stretch>
            <a:fillRect/>
          </a:stretch>
        </p:blipFill>
        <p:spPr bwMode="auto">
          <a:xfrm>
            <a:off x="928688" y="1357313"/>
            <a:ext cx="7229475" cy="4819650"/>
          </a:xfrm>
          <a:prstGeom prst="rect">
            <a:avLst/>
          </a:prstGeom>
          <a:noFill/>
          <a:ln w="9525">
            <a:noFill/>
            <a:miter lim="800000"/>
            <a:headEnd/>
            <a:tailEnd/>
          </a:ln>
        </p:spPr>
      </p:pic>
      <p:sp>
        <p:nvSpPr>
          <p:cNvPr id="4" name="TextBox 3">
            <a:extLst>
              <a:ext uri="{FF2B5EF4-FFF2-40B4-BE49-F238E27FC236}">
                <a16:creationId xmlns:a16="http://schemas.microsoft.com/office/drawing/2014/main" id="{EC0FCA18-4240-F249-9507-B26AB8989E5E}"/>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23353425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idx="4294967295"/>
          </p:nvPr>
        </p:nvSpPr>
        <p:spPr>
          <a:xfrm>
            <a:off x="1076492" y="307777"/>
            <a:ext cx="6991016" cy="701731"/>
          </a:xfrm>
          <a:effectLst>
            <a:outerShdw blurRad="50800" dist="38100" dir="2700000" algn="tl" rotWithShape="0">
              <a:prstClr val="black">
                <a:alpha val="40000"/>
              </a:prstClr>
            </a:outerShdw>
          </a:effectLst>
        </p:spPr>
        <p:txBody>
          <a:bodyPr/>
          <a:lstStyle/>
          <a:p>
            <a:pPr algn="ctr" eaLnBrk="1" hangingPunct="1"/>
            <a:r>
              <a:rPr lang="en-GB" b="1" dirty="0">
                <a:solidFill>
                  <a:srgbClr val="FFFF00"/>
                </a:solidFill>
              </a:rPr>
              <a:t>Longitudinal Axis – “roll”</a:t>
            </a:r>
          </a:p>
        </p:txBody>
      </p:sp>
      <p:pic>
        <p:nvPicPr>
          <p:cNvPr id="48131" name="Picture 3" descr="tutor.gif"/>
          <p:cNvPicPr>
            <a:picLocks noChangeAspect="1"/>
          </p:cNvPicPr>
          <p:nvPr/>
        </p:nvPicPr>
        <p:blipFill>
          <a:blip r:embed="rId2" cstate="print"/>
          <a:srcRect/>
          <a:stretch>
            <a:fillRect/>
          </a:stretch>
        </p:blipFill>
        <p:spPr bwMode="auto">
          <a:xfrm>
            <a:off x="928688" y="1357313"/>
            <a:ext cx="7229475" cy="4819650"/>
          </a:xfrm>
          <a:prstGeom prst="rect">
            <a:avLst/>
          </a:prstGeom>
          <a:noFill/>
          <a:ln w="9525">
            <a:noFill/>
            <a:miter lim="800000"/>
            <a:headEnd/>
            <a:tailEnd/>
          </a:ln>
        </p:spPr>
      </p:pic>
      <p:cxnSp>
        <p:nvCxnSpPr>
          <p:cNvPr id="6" name="Straight Connector 5"/>
          <p:cNvCxnSpPr/>
          <p:nvPr/>
        </p:nvCxnSpPr>
        <p:spPr>
          <a:xfrm>
            <a:off x="1000125" y="2714625"/>
            <a:ext cx="7643813" cy="1071563"/>
          </a:xfrm>
          <a:prstGeom prst="line">
            <a:avLst/>
          </a:prstGeom>
          <a:ln w="57150">
            <a:solidFill>
              <a:schemeClr val="bg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10" name="Circular Arrow 9"/>
          <p:cNvSpPr/>
          <p:nvPr/>
        </p:nvSpPr>
        <p:spPr>
          <a:xfrm>
            <a:off x="7429500" y="3143250"/>
            <a:ext cx="928688" cy="1071563"/>
          </a:xfrm>
          <a:prstGeom prst="circularArrow">
            <a:avLst>
              <a:gd name="adj1" fmla="val 12500"/>
              <a:gd name="adj2" fmla="val 1036323"/>
              <a:gd name="adj3" fmla="val 20457681"/>
              <a:gd name="adj4" fmla="val 1593503"/>
              <a:gd name="adj5" fmla="val 12500"/>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itchFamily="34" charset="0"/>
            </a:endParaRPr>
          </a:p>
        </p:txBody>
      </p:sp>
      <p:sp>
        <p:nvSpPr>
          <p:cNvPr id="11" name="Rectangle 2053"/>
          <p:cNvSpPr>
            <a:spLocks noChangeArrowheads="1"/>
          </p:cNvSpPr>
          <p:nvPr/>
        </p:nvSpPr>
        <p:spPr bwMode="auto">
          <a:xfrm>
            <a:off x="4140201" y="5073650"/>
            <a:ext cx="4560887" cy="582612"/>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Controlled by Ailerons</a:t>
            </a:r>
          </a:p>
        </p:txBody>
      </p:sp>
      <p:sp>
        <p:nvSpPr>
          <p:cNvPr id="15" name="Freeform 14"/>
          <p:cNvSpPr/>
          <p:nvPr/>
        </p:nvSpPr>
        <p:spPr>
          <a:xfrm>
            <a:off x="6594475" y="1443038"/>
            <a:ext cx="990600" cy="668337"/>
          </a:xfrm>
          <a:custGeom>
            <a:avLst/>
            <a:gdLst>
              <a:gd name="connsiteX0" fmla="*/ 0 w 991673"/>
              <a:gd name="connsiteY0" fmla="*/ 669701 h 669701"/>
              <a:gd name="connsiteX1" fmla="*/ 811369 w 991673"/>
              <a:gd name="connsiteY1" fmla="*/ 64394 h 669701"/>
              <a:gd name="connsiteX2" fmla="*/ 991673 w 991673"/>
              <a:gd name="connsiteY2" fmla="*/ 0 h 669701"/>
              <a:gd name="connsiteX3" fmla="*/ 218941 w 991673"/>
              <a:gd name="connsiteY3" fmla="*/ 618186 h 669701"/>
              <a:gd name="connsiteX4" fmla="*/ 0 w 991673"/>
              <a:gd name="connsiteY4" fmla="*/ 669701 h 669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673" h="669701">
                <a:moveTo>
                  <a:pt x="0" y="669701"/>
                </a:moveTo>
                <a:lnTo>
                  <a:pt x="811369" y="64394"/>
                </a:lnTo>
                <a:lnTo>
                  <a:pt x="991673" y="0"/>
                </a:lnTo>
                <a:lnTo>
                  <a:pt x="218941" y="618186"/>
                </a:lnTo>
                <a:lnTo>
                  <a:pt x="0" y="669701"/>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6" name="Freeform 15"/>
          <p:cNvSpPr/>
          <p:nvPr/>
        </p:nvSpPr>
        <p:spPr>
          <a:xfrm>
            <a:off x="1081088" y="5073650"/>
            <a:ext cx="1430337" cy="798513"/>
          </a:xfrm>
          <a:custGeom>
            <a:avLst/>
            <a:gdLst>
              <a:gd name="connsiteX0" fmla="*/ 0 w 1429555"/>
              <a:gd name="connsiteY0" fmla="*/ 798490 h 798490"/>
              <a:gd name="connsiteX1" fmla="*/ 1236372 w 1429555"/>
              <a:gd name="connsiteY1" fmla="*/ 25758 h 798490"/>
              <a:gd name="connsiteX2" fmla="*/ 1429555 w 1429555"/>
              <a:gd name="connsiteY2" fmla="*/ 0 h 798490"/>
              <a:gd name="connsiteX3" fmla="*/ 193183 w 1429555"/>
              <a:gd name="connsiteY3" fmla="*/ 798490 h 798490"/>
              <a:gd name="connsiteX4" fmla="*/ 0 w 1429555"/>
              <a:gd name="connsiteY4" fmla="*/ 798490 h 798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9555" h="798490">
                <a:moveTo>
                  <a:pt x="0" y="798490"/>
                </a:moveTo>
                <a:lnTo>
                  <a:pt x="1236372" y="25758"/>
                </a:lnTo>
                <a:lnTo>
                  <a:pt x="1429555" y="0"/>
                </a:lnTo>
                <a:lnTo>
                  <a:pt x="193183" y="798490"/>
                </a:lnTo>
                <a:lnTo>
                  <a:pt x="0" y="79849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9" name="TextBox 8">
            <a:extLst>
              <a:ext uri="{FF2B5EF4-FFF2-40B4-BE49-F238E27FC236}">
                <a16:creationId xmlns:a16="http://schemas.microsoft.com/office/drawing/2014/main" id="{CD8A06FE-A57C-7344-B8E0-10A005987F0F}"/>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22822615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idx="4294967295"/>
          </p:nvPr>
        </p:nvSpPr>
        <p:spPr>
          <a:xfrm>
            <a:off x="0" y="307777"/>
            <a:ext cx="9144000" cy="701731"/>
          </a:xfrm>
        </p:spPr>
        <p:txBody>
          <a:bodyPr/>
          <a:lstStyle/>
          <a:p>
            <a:pPr algn="ctr" eaLnBrk="1" hangingPunct="1"/>
            <a:r>
              <a:rPr lang="en-GB" b="1" dirty="0">
                <a:solidFill>
                  <a:srgbClr val="FFFF00"/>
                </a:solidFill>
              </a:rPr>
              <a:t>Vertical Axis – “yaw”</a:t>
            </a:r>
          </a:p>
        </p:txBody>
      </p:sp>
      <p:pic>
        <p:nvPicPr>
          <p:cNvPr id="49155" name="Picture 3" descr="tutor.gif"/>
          <p:cNvPicPr>
            <a:picLocks noChangeAspect="1"/>
          </p:cNvPicPr>
          <p:nvPr/>
        </p:nvPicPr>
        <p:blipFill>
          <a:blip r:embed="rId2" cstate="print"/>
          <a:srcRect/>
          <a:stretch>
            <a:fillRect/>
          </a:stretch>
        </p:blipFill>
        <p:spPr bwMode="auto">
          <a:xfrm>
            <a:off x="928688" y="1357313"/>
            <a:ext cx="7229475" cy="4819650"/>
          </a:xfrm>
          <a:prstGeom prst="rect">
            <a:avLst/>
          </a:prstGeom>
          <a:noFill/>
          <a:ln w="9525">
            <a:noFill/>
            <a:miter lim="800000"/>
            <a:headEnd/>
            <a:tailEnd/>
          </a:ln>
        </p:spPr>
      </p:pic>
      <p:cxnSp>
        <p:nvCxnSpPr>
          <p:cNvPr id="13" name="Straight Connector 12"/>
          <p:cNvCxnSpPr/>
          <p:nvPr/>
        </p:nvCxnSpPr>
        <p:spPr>
          <a:xfrm rot="16200000" flipH="1">
            <a:off x="2806700" y="3051176"/>
            <a:ext cx="4816475" cy="1143000"/>
          </a:xfrm>
          <a:prstGeom prst="line">
            <a:avLst/>
          </a:prstGeom>
          <a:ln w="57150">
            <a:solidFill>
              <a:schemeClr val="bg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7" name="Circular Arrow 6"/>
          <p:cNvSpPr/>
          <p:nvPr/>
        </p:nvSpPr>
        <p:spPr>
          <a:xfrm rot="14400000">
            <a:off x="5197475" y="4794251"/>
            <a:ext cx="928687" cy="1071562"/>
          </a:xfrm>
          <a:prstGeom prst="circularArrow">
            <a:avLst>
              <a:gd name="adj1" fmla="val 12500"/>
              <a:gd name="adj2" fmla="val 1036323"/>
              <a:gd name="adj3" fmla="val 20457681"/>
              <a:gd name="adj4" fmla="val 1593503"/>
              <a:gd name="adj5" fmla="val 12500"/>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itchFamily="34" charset="0"/>
            </a:endParaRPr>
          </a:p>
        </p:txBody>
      </p:sp>
      <p:sp>
        <p:nvSpPr>
          <p:cNvPr id="9" name="Rectangle 2053"/>
          <p:cNvSpPr>
            <a:spLocks noChangeArrowheads="1"/>
          </p:cNvSpPr>
          <p:nvPr/>
        </p:nvSpPr>
        <p:spPr bwMode="auto">
          <a:xfrm>
            <a:off x="6199569" y="4580287"/>
            <a:ext cx="2936875" cy="1074737"/>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Controlled by </a:t>
            </a:r>
          </a:p>
          <a:p>
            <a:pPr eaLnBrk="0" hangingPunct="0">
              <a:defRPr/>
            </a:pPr>
            <a:r>
              <a:rPr lang="en-US" sz="3200" b="1" dirty="0">
                <a:solidFill>
                  <a:srgbClr val="FAFD00"/>
                </a:solidFill>
                <a:latin typeface="Arial" pitchFamily="34" charset="0"/>
              </a:rPr>
              <a:t>the Rudder</a:t>
            </a:r>
          </a:p>
        </p:txBody>
      </p:sp>
      <p:sp>
        <p:nvSpPr>
          <p:cNvPr id="10" name="Freeform 9"/>
          <p:cNvSpPr/>
          <p:nvPr/>
        </p:nvSpPr>
        <p:spPr>
          <a:xfrm>
            <a:off x="1982788" y="1919288"/>
            <a:ext cx="541337" cy="1055687"/>
          </a:xfrm>
          <a:custGeom>
            <a:avLst/>
            <a:gdLst>
              <a:gd name="connsiteX0" fmla="*/ 399246 w 540913"/>
              <a:gd name="connsiteY0" fmla="*/ 1043189 h 1056068"/>
              <a:gd name="connsiteX1" fmla="*/ 0 w 540913"/>
              <a:gd name="connsiteY1" fmla="*/ 25758 h 1056068"/>
              <a:gd name="connsiteX2" fmla="*/ 77274 w 540913"/>
              <a:gd name="connsiteY2" fmla="*/ 0 h 1056068"/>
              <a:gd name="connsiteX3" fmla="*/ 244699 w 540913"/>
              <a:gd name="connsiteY3" fmla="*/ 12879 h 1056068"/>
              <a:gd name="connsiteX4" fmla="*/ 373488 w 540913"/>
              <a:gd name="connsiteY4" fmla="*/ 115910 h 1056068"/>
              <a:gd name="connsiteX5" fmla="*/ 128789 w 540913"/>
              <a:gd name="connsiteY5" fmla="*/ 128789 h 1056068"/>
              <a:gd name="connsiteX6" fmla="*/ 540913 w 540913"/>
              <a:gd name="connsiteY6" fmla="*/ 1056068 h 1056068"/>
              <a:gd name="connsiteX7" fmla="*/ 399246 w 540913"/>
              <a:gd name="connsiteY7" fmla="*/ 1043189 h 105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913" h="1056068">
                <a:moveTo>
                  <a:pt x="399246" y="1043189"/>
                </a:moveTo>
                <a:lnTo>
                  <a:pt x="0" y="25758"/>
                </a:lnTo>
                <a:lnTo>
                  <a:pt x="77274" y="0"/>
                </a:lnTo>
                <a:lnTo>
                  <a:pt x="244699" y="12879"/>
                </a:lnTo>
                <a:lnTo>
                  <a:pt x="373488" y="115910"/>
                </a:lnTo>
                <a:lnTo>
                  <a:pt x="128789" y="128789"/>
                </a:lnTo>
                <a:lnTo>
                  <a:pt x="540913" y="1056068"/>
                </a:lnTo>
                <a:lnTo>
                  <a:pt x="399246" y="1043189"/>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8" name="TextBox 7">
            <a:extLst>
              <a:ext uri="{FF2B5EF4-FFF2-40B4-BE49-F238E27FC236}">
                <a16:creationId xmlns:a16="http://schemas.microsoft.com/office/drawing/2014/main" id="{5FDA75FD-B138-3E41-B0D6-D507BE7DB80B}"/>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37250223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207" y="430213"/>
            <a:ext cx="5206875" cy="701731"/>
          </a:xfrm>
        </p:spPr>
        <p:txBody>
          <a:bodyPr/>
          <a:lstStyle/>
          <a:p>
            <a:pPr algn="ctr"/>
            <a:r>
              <a:rPr lang="en-GB" dirty="0"/>
              <a:t>Practical Activities</a:t>
            </a:r>
          </a:p>
        </p:txBody>
      </p:sp>
      <p:sp>
        <p:nvSpPr>
          <p:cNvPr id="3" name="Content Placeholder 2"/>
          <p:cNvSpPr>
            <a:spLocks noGrp="1"/>
          </p:cNvSpPr>
          <p:nvPr>
            <p:ph idx="1"/>
          </p:nvPr>
        </p:nvSpPr>
        <p:spPr>
          <a:xfrm>
            <a:off x="611560" y="1340768"/>
            <a:ext cx="5184576" cy="3711785"/>
          </a:xfrm>
        </p:spPr>
        <p:txBody>
          <a:bodyPr/>
          <a:lstStyle/>
          <a:p>
            <a:pPr marL="0" indent="0">
              <a:buNone/>
            </a:pPr>
            <a:r>
              <a:rPr lang="en-GB" dirty="0">
                <a:solidFill>
                  <a:srgbClr val="FFFF00"/>
                </a:solidFill>
              </a:rPr>
              <a:t>Undertake the practical activities found in Ultilearn and record their completion in the First Class Cadet Logbook.</a:t>
            </a:r>
          </a:p>
          <a:p>
            <a:pPr marL="0" indent="0">
              <a:buNone/>
            </a:pPr>
            <a:endParaRPr lang="en-GB" dirty="0">
              <a:solidFill>
                <a:srgbClr val="FFFF00"/>
              </a:solidFill>
            </a:endParaRPr>
          </a:p>
          <a:p>
            <a:pPr marL="0" indent="0" algn="ctr">
              <a:buNone/>
            </a:pPr>
            <a:r>
              <a:rPr lang="en-GB" dirty="0">
                <a:solidFill>
                  <a:srgbClr val="FFFF00"/>
                </a:solidFill>
              </a:rPr>
              <a:t>and</a:t>
            </a:r>
          </a:p>
          <a:p>
            <a:pPr marL="0" indent="0" algn="ctr">
              <a:buNone/>
            </a:pPr>
            <a:endParaRPr lang="en-GB" dirty="0">
              <a:solidFill>
                <a:srgbClr val="FFFF00"/>
              </a:solidFill>
            </a:endParaRPr>
          </a:p>
          <a:p>
            <a:pPr marL="0" indent="0">
              <a:buNone/>
            </a:pPr>
            <a:r>
              <a:rPr lang="en-GB" dirty="0">
                <a:solidFill>
                  <a:srgbClr val="FFFF00"/>
                </a:solidFill>
              </a:rPr>
              <a:t>Demonstrate and practice on a flight simulator, if you have one.</a:t>
            </a:r>
          </a:p>
        </p:txBody>
      </p:sp>
      <p:pic>
        <p:nvPicPr>
          <p:cNvPr id="5" name="Picture 4">
            <a:extLst>
              <a:ext uri="{FF2B5EF4-FFF2-40B4-BE49-F238E27FC236}">
                <a16:creationId xmlns:a16="http://schemas.microsoft.com/office/drawing/2014/main" id="{F50D3281-5738-1E42-B96A-1FA6C33E4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59" y="3861048"/>
            <a:ext cx="2444626" cy="1797004"/>
          </a:xfrm>
          <a:prstGeom prst="rect">
            <a:avLst/>
          </a:prstGeom>
        </p:spPr>
      </p:pic>
      <p:pic>
        <p:nvPicPr>
          <p:cNvPr id="7" name="Picture 6">
            <a:extLst>
              <a:ext uri="{FF2B5EF4-FFF2-40B4-BE49-F238E27FC236}">
                <a16:creationId xmlns:a16="http://schemas.microsoft.com/office/drawing/2014/main" id="{BFD23263-5AF0-4E4F-8119-AA7B26CFC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397" y="1306246"/>
            <a:ext cx="1490542" cy="2122753"/>
          </a:xfrm>
          <a:prstGeom prst="rect">
            <a:avLst/>
          </a:prstGeom>
        </p:spPr>
      </p:pic>
    </p:spTree>
    <p:extLst>
      <p:ext uri="{BB962C8B-B14F-4D97-AF65-F5344CB8AC3E}">
        <p14:creationId xmlns:p14="http://schemas.microsoft.com/office/powerpoint/2010/main" val="875677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ChangeArrowheads="1"/>
          </p:cNvSpPr>
          <p:nvPr>
            <p:ph type="title" idx="4294967295"/>
          </p:nvPr>
        </p:nvSpPr>
        <p:spPr>
          <a:xfrm>
            <a:off x="611560" y="335438"/>
            <a:ext cx="7772400" cy="1143001"/>
          </a:xfrm>
        </p:spPr>
        <p:txBody>
          <a:bodyPr/>
          <a:lstStyle/>
          <a:p>
            <a:pPr eaLnBrk="1" hangingPunct="1"/>
            <a:r>
              <a:rPr lang="en-GB" b="1" dirty="0">
                <a:solidFill>
                  <a:srgbClr val="FFFF00"/>
                </a:solidFill>
              </a:rPr>
              <a:t>Lateral Axis – “pitch”</a:t>
            </a:r>
          </a:p>
        </p:txBody>
      </p:sp>
      <p:pic>
        <p:nvPicPr>
          <p:cNvPr id="50179" name="Picture 3" descr="tutor.gif"/>
          <p:cNvPicPr>
            <a:picLocks noChangeAspect="1"/>
          </p:cNvPicPr>
          <p:nvPr/>
        </p:nvPicPr>
        <p:blipFill>
          <a:blip r:embed="rId2" cstate="print"/>
          <a:srcRect/>
          <a:stretch>
            <a:fillRect/>
          </a:stretch>
        </p:blipFill>
        <p:spPr bwMode="auto">
          <a:xfrm>
            <a:off x="957262" y="1340768"/>
            <a:ext cx="7229475" cy="4819650"/>
          </a:xfrm>
          <a:prstGeom prst="rect">
            <a:avLst/>
          </a:prstGeom>
          <a:noFill/>
          <a:ln w="9525">
            <a:noFill/>
            <a:miter lim="800000"/>
            <a:headEnd/>
            <a:tailEnd/>
          </a:ln>
        </p:spPr>
      </p:pic>
      <p:sp>
        <p:nvSpPr>
          <p:cNvPr id="7" name="Circular Arrow 6"/>
          <p:cNvSpPr/>
          <p:nvPr/>
        </p:nvSpPr>
        <p:spPr>
          <a:xfrm rot="16200000">
            <a:off x="7858125" y="500063"/>
            <a:ext cx="928688" cy="1071562"/>
          </a:xfrm>
          <a:prstGeom prst="circularArrow">
            <a:avLst>
              <a:gd name="adj1" fmla="val 12500"/>
              <a:gd name="adj2" fmla="val 1036323"/>
              <a:gd name="adj3" fmla="val 20457681"/>
              <a:gd name="adj4" fmla="val 1593503"/>
              <a:gd name="adj5" fmla="val 12500"/>
            </a:avLst>
          </a:pr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itchFamily="34" charset="0"/>
            </a:endParaRPr>
          </a:p>
        </p:txBody>
      </p:sp>
      <p:cxnSp>
        <p:nvCxnSpPr>
          <p:cNvPr id="9" name="Straight Connector 8"/>
          <p:cNvCxnSpPr/>
          <p:nvPr/>
        </p:nvCxnSpPr>
        <p:spPr>
          <a:xfrm flipV="1">
            <a:off x="857250" y="928688"/>
            <a:ext cx="7643813" cy="5429250"/>
          </a:xfrm>
          <a:prstGeom prst="line">
            <a:avLst/>
          </a:prstGeom>
          <a:ln w="57150">
            <a:solidFill>
              <a:schemeClr val="bg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8" name="Rectangle 2053"/>
          <p:cNvSpPr>
            <a:spLocks noChangeArrowheads="1"/>
          </p:cNvSpPr>
          <p:nvPr/>
        </p:nvSpPr>
        <p:spPr bwMode="auto">
          <a:xfrm>
            <a:off x="3884613" y="5221288"/>
            <a:ext cx="4781550" cy="582612"/>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Controlled by Elevators</a:t>
            </a:r>
          </a:p>
        </p:txBody>
      </p:sp>
      <p:sp>
        <p:nvSpPr>
          <p:cNvPr id="10" name="Freeform 9"/>
          <p:cNvSpPr/>
          <p:nvPr/>
        </p:nvSpPr>
        <p:spPr>
          <a:xfrm>
            <a:off x="1519238" y="2924175"/>
            <a:ext cx="1146175" cy="655638"/>
          </a:xfrm>
          <a:custGeom>
            <a:avLst/>
            <a:gdLst>
              <a:gd name="connsiteX0" fmla="*/ 0 w 1146220"/>
              <a:gd name="connsiteY0" fmla="*/ 631065 h 656823"/>
              <a:gd name="connsiteX1" fmla="*/ 1017431 w 1146220"/>
              <a:gd name="connsiteY1" fmla="*/ 0 h 656823"/>
              <a:gd name="connsiteX2" fmla="*/ 1146220 w 1146220"/>
              <a:gd name="connsiteY2" fmla="*/ 0 h 656823"/>
              <a:gd name="connsiteX3" fmla="*/ 141668 w 1146220"/>
              <a:gd name="connsiteY3" fmla="*/ 656823 h 656823"/>
              <a:gd name="connsiteX4" fmla="*/ 0 w 1146220"/>
              <a:gd name="connsiteY4" fmla="*/ 631065 h 656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220" h="656823">
                <a:moveTo>
                  <a:pt x="0" y="631065"/>
                </a:moveTo>
                <a:lnTo>
                  <a:pt x="1017431" y="0"/>
                </a:lnTo>
                <a:lnTo>
                  <a:pt x="1146220" y="0"/>
                </a:lnTo>
                <a:lnTo>
                  <a:pt x="141668" y="656823"/>
                </a:lnTo>
                <a:lnTo>
                  <a:pt x="0" y="631065"/>
                </a:ln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1" name="Freeform 10"/>
          <p:cNvSpPr/>
          <p:nvPr/>
        </p:nvSpPr>
        <p:spPr>
          <a:xfrm>
            <a:off x="2871788" y="2292350"/>
            <a:ext cx="863600" cy="488950"/>
          </a:xfrm>
          <a:custGeom>
            <a:avLst/>
            <a:gdLst>
              <a:gd name="connsiteX0" fmla="*/ 0 w 862884"/>
              <a:gd name="connsiteY0" fmla="*/ 412124 h 489398"/>
              <a:gd name="connsiteX1" fmla="*/ 734096 w 862884"/>
              <a:gd name="connsiteY1" fmla="*/ 0 h 489398"/>
              <a:gd name="connsiteX2" fmla="*/ 862884 w 862884"/>
              <a:gd name="connsiteY2" fmla="*/ 0 h 489398"/>
              <a:gd name="connsiteX3" fmla="*/ 51515 w 862884"/>
              <a:gd name="connsiteY3" fmla="*/ 489398 h 489398"/>
              <a:gd name="connsiteX4" fmla="*/ 0 w 862884"/>
              <a:gd name="connsiteY4" fmla="*/ 412124 h 489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884" h="489398">
                <a:moveTo>
                  <a:pt x="0" y="412124"/>
                </a:moveTo>
                <a:lnTo>
                  <a:pt x="734096" y="0"/>
                </a:lnTo>
                <a:lnTo>
                  <a:pt x="862884" y="0"/>
                </a:lnTo>
                <a:lnTo>
                  <a:pt x="51515" y="489398"/>
                </a:lnTo>
                <a:lnTo>
                  <a:pt x="0" y="412124"/>
                </a:ln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2" name="TextBox 11">
            <a:extLst>
              <a:ext uri="{FF2B5EF4-FFF2-40B4-BE49-F238E27FC236}">
                <a16:creationId xmlns:a16="http://schemas.microsoft.com/office/drawing/2014/main" id="{0AD6DBB2-6E44-7644-99B1-67746386F95F}"/>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24703994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2498725" y="1522413"/>
            <a:ext cx="4287838" cy="641350"/>
          </a:xfrm>
          <a:prstGeom prst="rect">
            <a:avLst/>
          </a:prstGeom>
          <a:noFill/>
          <a:ln w="12700">
            <a:noFill/>
            <a:miter lim="800000"/>
            <a:headEnd/>
            <a:tailEnd/>
          </a:ln>
        </p:spPr>
        <p:txBody>
          <a:bodyPr wrap="none" anchor="ctr"/>
          <a:lstStyle/>
          <a:p>
            <a:endParaRPr lang="en-GB" dirty="0">
              <a:latin typeface="Arial" pitchFamily="34" charset="0"/>
            </a:endParaRPr>
          </a:p>
        </p:txBody>
      </p:sp>
      <p:sp>
        <p:nvSpPr>
          <p:cNvPr id="51203" name="Rectangle 3"/>
          <p:cNvSpPr>
            <a:spLocks noChangeArrowheads="1"/>
          </p:cNvSpPr>
          <p:nvPr/>
        </p:nvSpPr>
        <p:spPr bwMode="auto">
          <a:xfrm>
            <a:off x="2727325" y="2681288"/>
            <a:ext cx="3351213" cy="1433512"/>
          </a:xfrm>
          <a:prstGeom prst="rect">
            <a:avLst/>
          </a:prstGeom>
          <a:noFill/>
          <a:ln w="12700">
            <a:noFill/>
            <a:miter lim="800000"/>
            <a:headEnd/>
            <a:tailEnd/>
          </a:ln>
        </p:spPr>
        <p:txBody>
          <a:bodyPr wrap="none" anchor="ctr"/>
          <a:lstStyle/>
          <a:p>
            <a:endParaRPr lang="en-GB" dirty="0">
              <a:latin typeface="Arial" pitchFamily="34" charset="0"/>
            </a:endParaRPr>
          </a:p>
        </p:txBody>
      </p:sp>
      <p:sp>
        <p:nvSpPr>
          <p:cNvPr id="5" name="TextBox 4">
            <a:extLst>
              <a:ext uri="{FF2B5EF4-FFF2-40B4-BE49-F238E27FC236}">
                <a16:creationId xmlns:a16="http://schemas.microsoft.com/office/drawing/2014/main" id="{BA126CDA-B3E2-114E-82E3-1BA98C1F5FB4}"/>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
        <p:nvSpPr>
          <p:cNvPr id="2" name="TextBox 1">
            <a:extLst>
              <a:ext uri="{FF2B5EF4-FFF2-40B4-BE49-F238E27FC236}">
                <a16:creationId xmlns:a16="http://schemas.microsoft.com/office/drawing/2014/main" id="{54470E9A-738D-9441-B79D-24C3ECC901B2}"/>
              </a:ext>
            </a:extLst>
          </p:cNvPr>
          <p:cNvSpPr txBox="1"/>
          <p:nvPr/>
        </p:nvSpPr>
        <p:spPr>
          <a:xfrm>
            <a:off x="25842" y="2037805"/>
            <a:ext cx="9108504" cy="769441"/>
          </a:xfrm>
          <a:prstGeom prst="rect">
            <a:avLst/>
          </a:prstGeom>
          <a:noFill/>
        </p:spPr>
        <p:txBody>
          <a:bodyPr wrap="square" rtlCol="0">
            <a:spAutoFit/>
          </a:bodyPr>
          <a:lstStyle/>
          <a:p>
            <a:pPr algn="ctr"/>
            <a:r>
              <a:rPr lang="en-US" sz="4400" b="1" dirty="0"/>
              <a:t>Ailerons</a:t>
            </a:r>
          </a:p>
        </p:txBody>
      </p:sp>
    </p:spTree>
    <p:extLst>
      <p:ext uri="{BB962C8B-B14F-4D97-AF65-F5344CB8AC3E}">
        <p14:creationId xmlns:p14="http://schemas.microsoft.com/office/powerpoint/2010/main" val="26332939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5" descr="tutor tail on.gif"/>
          <p:cNvPicPr>
            <a:picLocks noChangeAspect="1"/>
          </p:cNvPicPr>
          <p:nvPr/>
        </p:nvPicPr>
        <p:blipFill>
          <a:blip r:embed="rId3" cstate="print"/>
          <a:srcRect/>
          <a:stretch>
            <a:fillRect/>
          </a:stretch>
        </p:blipFill>
        <p:spPr bwMode="auto">
          <a:xfrm>
            <a:off x="944563" y="2451100"/>
            <a:ext cx="6916737" cy="2000250"/>
          </a:xfrm>
          <a:prstGeom prst="rect">
            <a:avLst/>
          </a:prstGeom>
          <a:noFill/>
          <a:ln w="9525">
            <a:noFill/>
            <a:miter lim="800000"/>
            <a:headEnd/>
            <a:tailEnd/>
          </a:ln>
        </p:spPr>
      </p:pic>
      <p:sp>
        <p:nvSpPr>
          <p:cNvPr id="9" name="Rectangle 2053"/>
          <p:cNvSpPr>
            <a:spLocks noChangeArrowheads="1"/>
          </p:cNvSpPr>
          <p:nvPr/>
        </p:nvSpPr>
        <p:spPr bwMode="auto">
          <a:xfrm>
            <a:off x="3587750" y="552450"/>
            <a:ext cx="1639888" cy="1074738"/>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Control</a:t>
            </a:r>
          </a:p>
          <a:p>
            <a:pPr eaLnBrk="0" hangingPunct="0">
              <a:defRPr/>
            </a:pPr>
            <a:r>
              <a:rPr lang="en-US" sz="3200" b="1" dirty="0">
                <a:solidFill>
                  <a:srgbClr val="FAFD00"/>
                </a:solidFill>
                <a:latin typeface="Arial" pitchFamily="34" charset="0"/>
              </a:rPr>
              <a:t>column</a:t>
            </a:r>
          </a:p>
        </p:txBody>
      </p:sp>
      <p:sp>
        <p:nvSpPr>
          <p:cNvPr id="10" name="Line 2055"/>
          <p:cNvSpPr>
            <a:spLocks noChangeShapeType="1"/>
          </p:cNvSpPr>
          <p:nvPr/>
        </p:nvSpPr>
        <p:spPr bwMode="auto">
          <a:xfrm rot="2108763">
            <a:off x="4200525" y="1746250"/>
            <a:ext cx="393700" cy="561975"/>
          </a:xfrm>
          <a:prstGeom prst="line">
            <a:avLst/>
          </a:prstGeom>
          <a:noFill/>
          <a:ln w="76200">
            <a:solidFill>
              <a:srgbClr val="000000"/>
            </a:solidFill>
            <a:round/>
            <a:headEnd/>
            <a:tailEnd/>
          </a:ln>
        </p:spPr>
        <p:txBody>
          <a:bodyPr/>
          <a:lstStyle/>
          <a:p>
            <a:endParaRPr lang="en-GB" dirty="0"/>
          </a:p>
        </p:txBody>
      </p:sp>
      <p:grpSp>
        <p:nvGrpSpPr>
          <p:cNvPr id="2" name="Group 12"/>
          <p:cNvGrpSpPr>
            <a:grpSpLocks/>
          </p:cNvGrpSpPr>
          <p:nvPr/>
        </p:nvGrpSpPr>
        <p:grpSpPr bwMode="auto">
          <a:xfrm>
            <a:off x="3825875" y="1450975"/>
            <a:ext cx="3470275" cy="887413"/>
            <a:chOff x="3952499" y="1857364"/>
            <a:chExt cx="3471885" cy="887415"/>
          </a:xfrm>
        </p:grpSpPr>
        <p:sp>
          <p:nvSpPr>
            <p:cNvPr id="52232" name="Line 3"/>
            <p:cNvSpPr>
              <a:spLocks noChangeShapeType="1"/>
            </p:cNvSpPr>
            <p:nvPr/>
          </p:nvSpPr>
          <p:spPr bwMode="auto">
            <a:xfrm flipH="1">
              <a:off x="4529140" y="2214554"/>
              <a:ext cx="400050" cy="530225"/>
            </a:xfrm>
            <a:prstGeom prst="line">
              <a:avLst/>
            </a:prstGeom>
            <a:noFill/>
            <a:ln w="76200">
              <a:solidFill>
                <a:srgbClr val="000000"/>
              </a:solidFill>
              <a:round/>
              <a:headEnd/>
              <a:tailEnd/>
            </a:ln>
          </p:spPr>
          <p:txBody>
            <a:bodyPr/>
            <a:lstStyle/>
            <a:p>
              <a:endParaRPr lang="en-GB" dirty="0"/>
            </a:p>
          </p:txBody>
        </p:sp>
        <p:sp>
          <p:nvSpPr>
            <p:cNvPr id="11" name="Arc 10"/>
            <p:cNvSpPr/>
            <p:nvPr/>
          </p:nvSpPr>
          <p:spPr>
            <a:xfrm rot="15778688" flipV="1">
              <a:off x="4251985" y="1762666"/>
              <a:ext cx="447676" cy="1046648"/>
            </a:xfrm>
            <a:prstGeom prst="arc">
              <a:avLst/>
            </a:prstGeom>
            <a:ln w="38100">
              <a:solidFill>
                <a:schemeClr val="bg2"/>
              </a:solidFill>
              <a:prstDash val="sysDot"/>
              <a:headEnd type="triangle"/>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Arial" pitchFamily="34" charset="0"/>
              </a:endParaRPr>
            </a:p>
          </p:txBody>
        </p:sp>
        <p:sp>
          <p:nvSpPr>
            <p:cNvPr id="12" name="Rectangle 2053"/>
            <p:cNvSpPr>
              <a:spLocks noChangeArrowheads="1"/>
            </p:cNvSpPr>
            <p:nvPr/>
          </p:nvSpPr>
          <p:spPr bwMode="auto">
            <a:xfrm>
              <a:off x="5215148" y="1857364"/>
              <a:ext cx="2209236" cy="582614"/>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Push right</a:t>
              </a:r>
            </a:p>
          </p:txBody>
        </p:sp>
      </p:grpSp>
      <p:sp>
        <p:nvSpPr>
          <p:cNvPr id="14" name="Freeform 13"/>
          <p:cNvSpPr/>
          <p:nvPr/>
        </p:nvSpPr>
        <p:spPr>
          <a:xfrm>
            <a:off x="6556375" y="3519488"/>
            <a:ext cx="1263650" cy="273050"/>
          </a:xfrm>
          <a:custGeom>
            <a:avLst/>
            <a:gdLst>
              <a:gd name="connsiteX0" fmla="*/ 0 w 1262130"/>
              <a:gd name="connsiteY0" fmla="*/ 130182 h 271850"/>
              <a:gd name="connsiteX1" fmla="*/ 77273 w 1262130"/>
              <a:gd name="connsiteY1" fmla="*/ 271850 h 271850"/>
              <a:gd name="connsiteX2" fmla="*/ 1197735 w 1262130"/>
              <a:gd name="connsiteY2" fmla="*/ 117303 h 271850"/>
              <a:gd name="connsiteX3" fmla="*/ 1262130 w 1262130"/>
              <a:gd name="connsiteY3" fmla="*/ 52909 h 271850"/>
              <a:gd name="connsiteX4" fmla="*/ 1184857 w 1262130"/>
              <a:gd name="connsiteY4" fmla="*/ 40030 h 271850"/>
              <a:gd name="connsiteX5" fmla="*/ 0 w 1262130"/>
              <a:gd name="connsiteY5" fmla="*/ 130182 h 2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130" h="271850">
                <a:moveTo>
                  <a:pt x="0" y="130182"/>
                </a:moveTo>
                <a:lnTo>
                  <a:pt x="77273" y="271850"/>
                </a:lnTo>
                <a:lnTo>
                  <a:pt x="1197735" y="117303"/>
                </a:lnTo>
                <a:lnTo>
                  <a:pt x="1262130" y="52909"/>
                </a:lnTo>
                <a:cubicBezTo>
                  <a:pt x="1180784" y="25793"/>
                  <a:pt x="1184857" y="0"/>
                  <a:pt x="1184857" y="40030"/>
                </a:cubicBezTo>
                <a:lnTo>
                  <a:pt x="0" y="130182"/>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7" name="Freeform 16"/>
          <p:cNvSpPr/>
          <p:nvPr/>
        </p:nvSpPr>
        <p:spPr>
          <a:xfrm>
            <a:off x="993775" y="3560763"/>
            <a:ext cx="1209675" cy="231775"/>
          </a:xfrm>
          <a:custGeom>
            <a:avLst/>
            <a:gdLst>
              <a:gd name="connsiteX0" fmla="*/ 0 w 1210614"/>
              <a:gd name="connsiteY0" fmla="*/ 0 h 231820"/>
              <a:gd name="connsiteX1" fmla="*/ 0 w 1210614"/>
              <a:gd name="connsiteY1" fmla="*/ 0 h 231820"/>
              <a:gd name="connsiteX2" fmla="*/ 25758 w 1210614"/>
              <a:gd name="connsiteY2" fmla="*/ 103031 h 231820"/>
              <a:gd name="connsiteX3" fmla="*/ 1197735 w 1210614"/>
              <a:gd name="connsiteY3" fmla="*/ 231820 h 231820"/>
              <a:gd name="connsiteX4" fmla="*/ 1210614 w 1210614"/>
              <a:gd name="connsiteY4" fmla="*/ 90152 h 231820"/>
              <a:gd name="connsiteX5" fmla="*/ 0 w 1210614"/>
              <a:gd name="connsiteY5" fmla="*/ 0 h 2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231820">
                <a:moveTo>
                  <a:pt x="0" y="0"/>
                </a:moveTo>
                <a:lnTo>
                  <a:pt x="0" y="0"/>
                </a:lnTo>
                <a:lnTo>
                  <a:pt x="25758" y="103031"/>
                </a:lnTo>
                <a:lnTo>
                  <a:pt x="1197735" y="231820"/>
                </a:lnTo>
                <a:lnTo>
                  <a:pt x="1210614" y="90152"/>
                </a:lnTo>
                <a:lnTo>
                  <a:pt x="0"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3" name="TextBox 12">
            <a:extLst>
              <a:ext uri="{FF2B5EF4-FFF2-40B4-BE49-F238E27FC236}">
                <a16:creationId xmlns:a16="http://schemas.microsoft.com/office/drawing/2014/main" id="{FF9C57D9-9D87-3644-94C5-C0D23D2AC009}"/>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24688409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tutor tail on.gif"/>
          <p:cNvPicPr>
            <a:picLocks noChangeAspect="1"/>
          </p:cNvPicPr>
          <p:nvPr/>
        </p:nvPicPr>
        <p:blipFill>
          <a:blip r:embed="rId3" cstate="print"/>
          <a:srcRect/>
          <a:stretch>
            <a:fillRect/>
          </a:stretch>
        </p:blipFill>
        <p:spPr bwMode="auto">
          <a:xfrm>
            <a:off x="933450" y="2451100"/>
            <a:ext cx="6916738" cy="2000250"/>
          </a:xfrm>
          <a:prstGeom prst="rect">
            <a:avLst/>
          </a:prstGeom>
          <a:noFill/>
          <a:ln w="9525">
            <a:noFill/>
            <a:miter lim="800000"/>
            <a:headEnd/>
            <a:tailEnd/>
          </a:ln>
        </p:spPr>
      </p:pic>
      <p:sp>
        <p:nvSpPr>
          <p:cNvPr id="10" name="Freeform 9"/>
          <p:cNvSpPr/>
          <p:nvPr/>
        </p:nvSpPr>
        <p:spPr>
          <a:xfrm>
            <a:off x="6545263" y="3519488"/>
            <a:ext cx="1263650" cy="273050"/>
          </a:xfrm>
          <a:custGeom>
            <a:avLst/>
            <a:gdLst>
              <a:gd name="connsiteX0" fmla="*/ 0 w 1262130"/>
              <a:gd name="connsiteY0" fmla="*/ 130182 h 271850"/>
              <a:gd name="connsiteX1" fmla="*/ 77273 w 1262130"/>
              <a:gd name="connsiteY1" fmla="*/ 271850 h 271850"/>
              <a:gd name="connsiteX2" fmla="*/ 1197735 w 1262130"/>
              <a:gd name="connsiteY2" fmla="*/ 117303 h 271850"/>
              <a:gd name="connsiteX3" fmla="*/ 1262130 w 1262130"/>
              <a:gd name="connsiteY3" fmla="*/ 52909 h 271850"/>
              <a:gd name="connsiteX4" fmla="*/ 1184857 w 1262130"/>
              <a:gd name="connsiteY4" fmla="*/ 40030 h 271850"/>
              <a:gd name="connsiteX5" fmla="*/ 0 w 1262130"/>
              <a:gd name="connsiteY5" fmla="*/ 130182 h 2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130" h="271850">
                <a:moveTo>
                  <a:pt x="0" y="130182"/>
                </a:moveTo>
                <a:lnTo>
                  <a:pt x="77273" y="271850"/>
                </a:lnTo>
                <a:lnTo>
                  <a:pt x="1197735" y="117303"/>
                </a:lnTo>
                <a:lnTo>
                  <a:pt x="1262130" y="52909"/>
                </a:lnTo>
                <a:cubicBezTo>
                  <a:pt x="1180784" y="25793"/>
                  <a:pt x="1184857" y="0"/>
                  <a:pt x="1184857" y="40030"/>
                </a:cubicBezTo>
                <a:lnTo>
                  <a:pt x="0" y="130182"/>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1" name="Freeform 10"/>
          <p:cNvSpPr/>
          <p:nvPr/>
        </p:nvSpPr>
        <p:spPr>
          <a:xfrm>
            <a:off x="982663" y="3560763"/>
            <a:ext cx="1209675" cy="231775"/>
          </a:xfrm>
          <a:custGeom>
            <a:avLst/>
            <a:gdLst>
              <a:gd name="connsiteX0" fmla="*/ 0 w 1210614"/>
              <a:gd name="connsiteY0" fmla="*/ 0 h 231820"/>
              <a:gd name="connsiteX1" fmla="*/ 0 w 1210614"/>
              <a:gd name="connsiteY1" fmla="*/ 0 h 231820"/>
              <a:gd name="connsiteX2" fmla="*/ 25758 w 1210614"/>
              <a:gd name="connsiteY2" fmla="*/ 103031 h 231820"/>
              <a:gd name="connsiteX3" fmla="*/ 1197735 w 1210614"/>
              <a:gd name="connsiteY3" fmla="*/ 231820 h 231820"/>
              <a:gd name="connsiteX4" fmla="*/ 1210614 w 1210614"/>
              <a:gd name="connsiteY4" fmla="*/ 90152 h 231820"/>
              <a:gd name="connsiteX5" fmla="*/ 0 w 1210614"/>
              <a:gd name="connsiteY5" fmla="*/ 0 h 2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231820">
                <a:moveTo>
                  <a:pt x="0" y="0"/>
                </a:moveTo>
                <a:lnTo>
                  <a:pt x="0" y="0"/>
                </a:lnTo>
                <a:lnTo>
                  <a:pt x="25758" y="103031"/>
                </a:lnTo>
                <a:lnTo>
                  <a:pt x="1197735" y="231820"/>
                </a:lnTo>
                <a:lnTo>
                  <a:pt x="1210614" y="90152"/>
                </a:lnTo>
                <a:lnTo>
                  <a:pt x="0"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nvGrpSpPr>
          <p:cNvPr id="2" name="Group 11"/>
          <p:cNvGrpSpPr>
            <a:grpSpLocks/>
          </p:cNvGrpSpPr>
          <p:nvPr/>
        </p:nvGrpSpPr>
        <p:grpSpPr bwMode="auto">
          <a:xfrm>
            <a:off x="254000" y="2638425"/>
            <a:ext cx="3573463" cy="1312863"/>
            <a:chOff x="392142" y="3044826"/>
            <a:chExt cx="3573873" cy="1312867"/>
          </a:xfrm>
        </p:grpSpPr>
        <p:sp>
          <p:nvSpPr>
            <p:cNvPr id="66564" name="Rectangle 4"/>
            <p:cNvSpPr>
              <a:spLocks noChangeArrowheads="1"/>
            </p:cNvSpPr>
            <p:nvPr/>
          </p:nvSpPr>
          <p:spPr bwMode="auto">
            <a:xfrm>
              <a:off x="392142" y="3044826"/>
              <a:ext cx="3573873" cy="58261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Left aileron down</a:t>
              </a:r>
            </a:p>
          </p:txBody>
        </p:sp>
        <p:sp>
          <p:nvSpPr>
            <p:cNvPr id="8" name="Freeform 7"/>
            <p:cNvSpPr/>
            <p:nvPr/>
          </p:nvSpPr>
          <p:spPr>
            <a:xfrm>
              <a:off x="1120889" y="3940179"/>
              <a:ext cx="1209814" cy="417514"/>
            </a:xfrm>
            <a:custGeom>
              <a:avLst/>
              <a:gdLst>
                <a:gd name="connsiteX0" fmla="*/ 0 w 1210614"/>
                <a:gd name="connsiteY0" fmla="*/ 0 h 321972"/>
                <a:gd name="connsiteX1" fmla="*/ 0 w 1210614"/>
                <a:gd name="connsiteY1" fmla="*/ 0 h 321972"/>
                <a:gd name="connsiteX2" fmla="*/ 25758 w 1210614"/>
                <a:gd name="connsiteY2" fmla="*/ 154547 h 321972"/>
                <a:gd name="connsiteX3" fmla="*/ 1210614 w 1210614"/>
                <a:gd name="connsiteY3" fmla="*/ 321972 h 321972"/>
                <a:gd name="connsiteX4" fmla="*/ 1197735 w 1210614"/>
                <a:gd name="connsiteY4" fmla="*/ 77273 h 321972"/>
                <a:gd name="connsiteX5" fmla="*/ 0 w 1210614"/>
                <a:gd name="connsiteY5" fmla="*/ 0 h 32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321972">
                  <a:moveTo>
                    <a:pt x="0" y="0"/>
                  </a:moveTo>
                  <a:lnTo>
                    <a:pt x="0" y="0"/>
                  </a:lnTo>
                  <a:lnTo>
                    <a:pt x="25758" y="154547"/>
                  </a:lnTo>
                  <a:lnTo>
                    <a:pt x="1210614" y="321972"/>
                  </a:lnTo>
                  <a:lnTo>
                    <a:pt x="1197735" y="77273"/>
                  </a:lnTo>
                  <a:lnTo>
                    <a:pt x="0" y="0"/>
                  </a:lnTo>
                  <a:close/>
                </a:path>
              </a:pathLst>
            </a:custGeom>
            <a:gradFill>
              <a:gsLst>
                <a:gs pos="45000">
                  <a:srgbClr val="FF0000"/>
                </a:gs>
                <a:gs pos="51000">
                  <a:srgbClr val="FF0000"/>
                </a:gs>
                <a:gs pos="100000">
                  <a:schemeClr val="accent1">
                    <a:tint val="23500"/>
                    <a:satMod val="16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grpSp>
        <p:nvGrpSpPr>
          <p:cNvPr id="3" name="Group 12"/>
          <p:cNvGrpSpPr>
            <a:grpSpLocks/>
          </p:cNvGrpSpPr>
          <p:nvPr/>
        </p:nvGrpSpPr>
        <p:grpSpPr bwMode="auto">
          <a:xfrm>
            <a:off x="5586413" y="3379788"/>
            <a:ext cx="3300412" cy="1192212"/>
            <a:chOff x="5724521" y="3790944"/>
            <a:chExt cx="3300445" cy="1191334"/>
          </a:xfrm>
        </p:grpSpPr>
        <p:sp>
          <p:nvSpPr>
            <p:cNvPr id="66563" name="Rectangle 3"/>
            <p:cNvSpPr>
              <a:spLocks noChangeArrowheads="1"/>
            </p:cNvSpPr>
            <p:nvPr/>
          </p:nvSpPr>
          <p:spPr bwMode="auto">
            <a:xfrm>
              <a:off x="5724521" y="4400095"/>
              <a:ext cx="3300445" cy="582183"/>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Right aileron up</a:t>
              </a:r>
            </a:p>
          </p:txBody>
        </p:sp>
        <p:sp>
          <p:nvSpPr>
            <p:cNvPr id="9" name="Freeform 8"/>
            <p:cNvSpPr/>
            <p:nvPr/>
          </p:nvSpPr>
          <p:spPr>
            <a:xfrm>
              <a:off x="6715140" y="3790944"/>
              <a:ext cx="1259466" cy="428628"/>
            </a:xfrm>
            <a:custGeom>
              <a:avLst/>
              <a:gdLst>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440" h="309796">
                  <a:moveTo>
                    <a:pt x="0" y="309796"/>
                  </a:moveTo>
                  <a:lnTo>
                    <a:pt x="12879" y="90855"/>
                  </a:lnTo>
                  <a:cubicBezTo>
                    <a:pt x="399245" y="60804"/>
                    <a:pt x="784845" y="18300"/>
                    <a:pt x="1171978" y="703"/>
                  </a:cubicBezTo>
                  <a:cubicBezTo>
                    <a:pt x="1187440" y="0"/>
                    <a:pt x="1146220" y="39339"/>
                    <a:pt x="1146220" y="39339"/>
                  </a:cubicBezTo>
                  <a:cubicBezTo>
                    <a:pt x="1106542" y="198051"/>
                    <a:pt x="1160684" y="193886"/>
                    <a:pt x="1094704" y="193886"/>
                  </a:cubicBezTo>
                  <a:lnTo>
                    <a:pt x="0" y="309796"/>
                  </a:lnTo>
                  <a:close/>
                </a:path>
              </a:pathLst>
            </a:custGeom>
            <a:gradFill>
              <a:gsLst>
                <a:gs pos="100000">
                  <a:srgbClr val="FF0000"/>
                </a:gs>
                <a:gs pos="88000">
                  <a:srgbClr val="FF0000">
                    <a:alpha val="79000"/>
                  </a:srgbClr>
                </a:gs>
                <a:gs pos="100000">
                  <a:schemeClr val="accent1">
                    <a:tint val="23500"/>
                    <a:satMod val="16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sp>
        <p:nvSpPr>
          <p:cNvPr id="12" name="TextBox 11">
            <a:extLst>
              <a:ext uri="{FF2B5EF4-FFF2-40B4-BE49-F238E27FC236}">
                <a16:creationId xmlns:a16="http://schemas.microsoft.com/office/drawing/2014/main" id="{B02B2A3B-25D2-6843-B18D-C0318DF89064}"/>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248926883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ChangeArrowheads="1"/>
          </p:cNvSpPr>
          <p:nvPr/>
        </p:nvSpPr>
        <p:spPr bwMode="auto">
          <a:xfrm>
            <a:off x="1973263" y="765175"/>
            <a:ext cx="5386387" cy="8286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4800" b="1" dirty="0">
                <a:solidFill>
                  <a:srgbClr val="FAFD00"/>
                </a:solidFill>
                <a:latin typeface="Arial" pitchFamily="34" charset="0"/>
              </a:rPr>
              <a:t>Aircraft rolls right</a:t>
            </a:r>
          </a:p>
        </p:txBody>
      </p:sp>
      <p:grpSp>
        <p:nvGrpSpPr>
          <p:cNvPr id="2" name="Group 25"/>
          <p:cNvGrpSpPr>
            <a:grpSpLocks/>
          </p:cNvGrpSpPr>
          <p:nvPr/>
        </p:nvGrpSpPr>
        <p:grpSpPr bwMode="auto">
          <a:xfrm rot="266566">
            <a:off x="1109663" y="2425700"/>
            <a:ext cx="6916737" cy="2000250"/>
            <a:chOff x="1071538" y="2857496"/>
            <a:chExt cx="6916576" cy="2000264"/>
          </a:xfrm>
        </p:grpSpPr>
        <p:pic>
          <p:nvPicPr>
            <p:cNvPr id="54276" name="Picture 16" descr="tutor tail on.gif"/>
            <p:cNvPicPr>
              <a:picLocks noChangeAspect="1"/>
            </p:cNvPicPr>
            <p:nvPr/>
          </p:nvPicPr>
          <p:blipFill>
            <a:blip r:embed="rId3" cstate="print"/>
            <a:srcRect/>
            <a:stretch>
              <a:fillRect/>
            </a:stretch>
          </p:blipFill>
          <p:spPr bwMode="auto">
            <a:xfrm>
              <a:off x="1071538" y="2857496"/>
              <a:ext cx="6916576" cy="2000264"/>
            </a:xfrm>
            <a:prstGeom prst="rect">
              <a:avLst/>
            </a:prstGeom>
            <a:noFill/>
            <a:ln w="9525">
              <a:noFill/>
              <a:miter lim="800000"/>
              <a:headEnd/>
              <a:tailEnd/>
            </a:ln>
          </p:spPr>
        </p:pic>
        <p:sp>
          <p:nvSpPr>
            <p:cNvPr id="18" name="Freeform 17"/>
            <p:cNvSpPr/>
            <p:nvPr/>
          </p:nvSpPr>
          <p:spPr>
            <a:xfrm>
              <a:off x="6670670" y="3922913"/>
              <a:ext cx="1262033" cy="273052"/>
            </a:xfrm>
            <a:custGeom>
              <a:avLst/>
              <a:gdLst>
                <a:gd name="connsiteX0" fmla="*/ 0 w 1262130"/>
                <a:gd name="connsiteY0" fmla="*/ 130182 h 271850"/>
                <a:gd name="connsiteX1" fmla="*/ 77273 w 1262130"/>
                <a:gd name="connsiteY1" fmla="*/ 271850 h 271850"/>
                <a:gd name="connsiteX2" fmla="*/ 1197735 w 1262130"/>
                <a:gd name="connsiteY2" fmla="*/ 117303 h 271850"/>
                <a:gd name="connsiteX3" fmla="*/ 1262130 w 1262130"/>
                <a:gd name="connsiteY3" fmla="*/ 52909 h 271850"/>
                <a:gd name="connsiteX4" fmla="*/ 1184857 w 1262130"/>
                <a:gd name="connsiteY4" fmla="*/ 40030 h 271850"/>
                <a:gd name="connsiteX5" fmla="*/ 0 w 1262130"/>
                <a:gd name="connsiteY5" fmla="*/ 130182 h 2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130" h="271850">
                  <a:moveTo>
                    <a:pt x="0" y="130182"/>
                  </a:moveTo>
                  <a:lnTo>
                    <a:pt x="77273" y="271850"/>
                  </a:lnTo>
                  <a:lnTo>
                    <a:pt x="1197735" y="117303"/>
                  </a:lnTo>
                  <a:lnTo>
                    <a:pt x="1262130" y="52909"/>
                  </a:lnTo>
                  <a:cubicBezTo>
                    <a:pt x="1180784" y="25793"/>
                    <a:pt x="1184857" y="0"/>
                    <a:pt x="1184857" y="40030"/>
                  </a:cubicBezTo>
                  <a:lnTo>
                    <a:pt x="0" y="130182"/>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9" name="Freeform 18"/>
            <p:cNvSpPr/>
            <p:nvPr/>
          </p:nvSpPr>
          <p:spPr>
            <a:xfrm>
              <a:off x="1110060" y="3958866"/>
              <a:ext cx="1209647" cy="231777"/>
            </a:xfrm>
            <a:custGeom>
              <a:avLst/>
              <a:gdLst>
                <a:gd name="connsiteX0" fmla="*/ 0 w 1210614"/>
                <a:gd name="connsiteY0" fmla="*/ 0 h 231820"/>
                <a:gd name="connsiteX1" fmla="*/ 0 w 1210614"/>
                <a:gd name="connsiteY1" fmla="*/ 0 h 231820"/>
                <a:gd name="connsiteX2" fmla="*/ 25758 w 1210614"/>
                <a:gd name="connsiteY2" fmla="*/ 103031 h 231820"/>
                <a:gd name="connsiteX3" fmla="*/ 1197735 w 1210614"/>
                <a:gd name="connsiteY3" fmla="*/ 231820 h 231820"/>
                <a:gd name="connsiteX4" fmla="*/ 1210614 w 1210614"/>
                <a:gd name="connsiteY4" fmla="*/ 90152 h 231820"/>
                <a:gd name="connsiteX5" fmla="*/ 0 w 1210614"/>
                <a:gd name="connsiteY5" fmla="*/ 0 h 2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231820">
                  <a:moveTo>
                    <a:pt x="0" y="0"/>
                  </a:moveTo>
                  <a:lnTo>
                    <a:pt x="0" y="0"/>
                  </a:lnTo>
                  <a:lnTo>
                    <a:pt x="25758" y="103031"/>
                  </a:lnTo>
                  <a:lnTo>
                    <a:pt x="1197735" y="231820"/>
                  </a:lnTo>
                  <a:lnTo>
                    <a:pt x="1210614" y="90152"/>
                  </a:lnTo>
                  <a:lnTo>
                    <a:pt x="0"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22" name="Freeform 21"/>
            <p:cNvSpPr/>
            <p:nvPr/>
          </p:nvSpPr>
          <p:spPr>
            <a:xfrm>
              <a:off x="1114917" y="3928515"/>
              <a:ext cx="1209647" cy="417515"/>
            </a:xfrm>
            <a:custGeom>
              <a:avLst/>
              <a:gdLst>
                <a:gd name="connsiteX0" fmla="*/ 0 w 1210614"/>
                <a:gd name="connsiteY0" fmla="*/ 0 h 321972"/>
                <a:gd name="connsiteX1" fmla="*/ 0 w 1210614"/>
                <a:gd name="connsiteY1" fmla="*/ 0 h 321972"/>
                <a:gd name="connsiteX2" fmla="*/ 25758 w 1210614"/>
                <a:gd name="connsiteY2" fmla="*/ 154547 h 321972"/>
                <a:gd name="connsiteX3" fmla="*/ 1210614 w 1210614"/>
                <a:gd name="connsiteY3" fmla="*/ 321972 h 321972"/>
                <a:gd name="connsiteX4" fmla="*/ 1197735 w 1210614"/>
                <a:gd name="connsiteY4" fmla="*/ 77273 h 321972"/>
                <a:gd name="connsiteX5" fmla="*/ 0 w 1210614"/>
                <a:gd name="connsiteY5" fmla="*/ 0 h 32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321972">
                  <a:moveTo>
                    <a:pt x="0" y="0"/>
                  </a:moveTo>
                  <a:lnTo>
                    <a:pt x="0" y="0"/>
                  </a:lnTo>
                  <a:lnTo>
                    <a:pt x="25758" y="154547"/>
                  </a:lnTo>
                  <a:lnTo>
                    <a:pt x="1210614" y="321972"/>
                  </a:lnTo>
                  <a:lnTo>
                    <a:pt x="1197735" y="77273"/>
                  </a:lnTo>
                  <a:lnTo>
                    <a:pt x="0" y="0"/>
                  </a:lnTo>
                  <a:close/>
                </a:path>
              </a:pathLst>
            </a:custGeom>
            <a:gradFill>
              <a:gsLst>
                <a:gs pos="45000">
                  <a:srgbClr val="FF0000"/>
                </a:gs>
                <a:gs pos="51000">
                  <a:srgbClr val="FF0000"/>
                </a:gs>
                <a:gs pos="100000">
                  <a:schemeClr val="accent1">
                    <a:tint val="23500"/>
                    <a:satMod val="16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25" name="Freeform 24"/>
            <p:cNvSpPr/>
            <p:nvPr/>
          </p:nvSpPr>
          <p:spPr>
            <a:xfrm>
              <a:off x="6715140" y="3786190"/>
              <a:ext cx="1259466" cy="428628"/>
            </a:xfrm>
            <a:custGeom>
              <a:avLst/>
              <a:gdLst>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440" h="309796">
                  <a:moveTo>
                    <a:pt x="0" y="309796"/>
                  </a:moveTo>
                  <a:lnTo>
                    <a:pt x="12879" y="90855"/>
                  </a:lnTo>
                  <a:cubicBezTo>
                    <a:pt x="399245" y="60804"/>
                    <a:pt x="784845" y="18300"/>
                    <a:pt x="1171978" y="703"/>
                  </a:cubicBezTo>
                  <a:cubicBezTo>
                    <a:pt x="1187440" y="0"/>
                    <a:pt x="1146220" y="39339"/>
                    <a:pt x="1146220" y="39339"/>
                  </a:cubicBezTo>
                  <a:cubicBezTo>
                    <a:pt x="1106542" y="198051"/>
                    <a:pt x="1160684" y="193886"/>
                    <a:pt x="1094704" y="193886"/>
                  </a:cubicBezTo>
                  <a:lnTo>
                    <a:pt x="0" y="309796"/>
                  </a:lnTo>
                  <a:close/>
                </a:path>
              </a:pathLst>
            </a:custGeom>
            <a:gradFill>
              <a:gsLst>
                <a:gs pos="100000">
                  <a:srgbClr val="FF0000"/>
                </a:gs>
                <a:gs pos="88000">
                  <a:srgbClr val="FF0000">
                    <a:alpha val="79000"/>
                  </a:srgbClr>
                </a:gs>
                <a:gs pos="100000">
                  <a:schemeClr val="accent1">
                    <a:tint val="23500"/>
                    <a:satMod val="16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sp>
        <p:nvSpPr>
          <p:cNvPr id="9" name="TextBox 8">
            <a:extLst>
              <a:ext uri="{FF2B5EF4-FFF2-40B4-BE49-F238E27FC236}">
                <a16:creationId xmlns:a16="http://schemas.microsoft.com/office/drawing/2014/main" id="{B20ED321-5538-5C46-B2E3-E029079114BA}"/>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99826308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rot="743732">
            <a:off x="1084263" y="2438400"/>
            <a:ext cx="6916737" cy="2000250"/>
            <a:chOff x="1071538" y="2857496"/>
            <a:chExt cx="6916576" cy="2000264"/>
          </a:xfrm>
        </p:grpSpPr>
        <p:pic>
          <p:nvPicPr>
            <p:cNvPr id="55300" name="Picture 16" descr="tutor tail on.gif"/>
            <p:cNvPicPr>
              <a:picLocks noChangeAspect="1"/>
            </p:cNvPicPr>
            <p:nvPr/>
          </p:nvPicPr>
          <p:blipFill>
            <a:blip r:embed="rId3" cstate="print"/>
            <a:srcRect/>
            <a:stretch>
              <a:fillRect/>
            </a:stretch>
          </p:blipFill>
          <p:spPr bwMode="auto">
            <a:xfrm>
              <a:off x="1071538" y="2857496"/>
              <a:ext cx="6916576" cy="2000264"/>
            </a:xfrm>
            <a:prstGeom prst="rect">
              <a:avLst/>
            </a:prstGeom>
            <a:noFill/>
            <a:ln w="9525">
              <a:noFill/>
              <a:miter lim="800000"/>
              <a:headEnd/>
              <a:tailEnd/>
            </a:ln>
          </p:spPr>
        </p:pic>
        <p:sp>
          <p:nvSpPr>
            <p:cNvPr id="18" name="Freeform 17"/>
            <p:cNvSpPr/>
            <p:nvPr/>
          </p:nvSpPr>
          <p:spPr>
            <a:xfrm>
              <a:off x="6672069" y="3922645"/>
              <a:ext cx="1262033" cy="273052"/>
            </a:xfrm>
            <a:custGeom>
              <a:avLst/>
              <a:gdLst>
                <a:gd name="connsiteX0" fmla="*/ 0 w 1262130"/>
                <a:gd name="connsiteY0" fmla="*/ 130182 h 271850"/>
                <a:gd name="connsiteX1" fmla="*/ 77273 w 1262130"/>
                <a:gd name="connsiteY1" fmla="*/ 271850 h 271850"/>
                <a:gd name="connsiteX2" fmla="*/ 1197735 w 1262130"/>
                <a:gd name="connsiteY2" fmla="*/ 117303 h 271850"/>
                <a:gd name="connsiteX3" fmla="*/ 1262130 w 1262130"/>
                <a:gd name="connsiteY3" fmla="*/ 52909 h 271850"/>
                <a:gd name="connsiteX4" fmla="*/ 1184857 w 1262130"/>
                <a:gd name="connsiteY4" fmla="*/ 40030 h 271850"/>
                <a:gd name="connsiteX5" fmla="*/ 0 w 1262130"/>
                <a:gd name="connsiteY5" fmla="*/ 130182 h 2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130" h="271850">
                  <a:moveTo>
                    <a:pt x="0" y="130182"/>
                  </a:moveTo>
                  <a:lnTo>
                    <a:pt x="77273" y="271850"/>
                  </a:lnTo>
                  <a:lnTo>
                    <a:pt x="1197735" y="117303"/>
                  </a:lnTo>
                  <a:lnTo>
                    <a:pt x="1262130" y="52909"/>
                  </a:lnTo>
                  <a:cubicBezTo>
                    <a:pt x="1180784" y="25793"/>
                    <a:pt x="1184857" y="0"/>
                    <a:pt x="1184857" y="40030"/>
                  </a:cubicBezTo>
                  <a:lnTo>
                    <a:pt x="0" y="130182"/>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9" name="Freeform 18"/>
            <p:cNvSpPr/>
            <p:nvPr/>
          </p:nvSpPr>
          <p:spPr>
            <a:xfrm>
              <a:off x="1108152" y="3959379"/>
              <a:ext cx="1209647" cy="231777"/>
            </a:xfrm>
            <a:custGeom>
              <a:avLst/>
              <a:gdLst>
                <a:gd name="connsiteX0" fmla="*/ 0 w 1210614"/>
                <a:gd name="connsiteY0" fmla="*/ 0 h 231820"/>
                <a:gd name="connsiteX1" fmla="*/ 0 w 1210614"/>
                <a:gd name="connsiteY1" fmla="*/ 0 h 231820"/>
                <a:gd name="connsiteX2" fmla="*/ 25758 w 1210614"/>
                <a:gd name="connsiteY2" fmla="*/ 103031 h 231820"/>
                <a:gd name="connsiteX3" fmla="*/ 1197735 w 1210614"/>
                <a:gd name="connsiteY3" fmla="*/ 231820 h 231820"/>
                <a:gd name="connsiteX4" fmla="*/ 1210614 w 1210614"/>
                <a:gd name="connsiteY4" fmla="*/ 90152 h 231820"/>
                <a:gd name="connsiteX5" fmla="*/ 0 w 1210614"/>
                <a:gd name="connsiteY5" fmla="*/ 0 h 2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231820">
                  <a:moveTo>
                    <a:pt x="0" y="0"/>
                  </a:moveTo>
                  <a:lnTo>
                    <a:pt x="0" y="0"/>
                  </a:lnTo>
                  <a:lnTo>
                    <a:pt x="25758" y="103031"/>
                  </a:lnTo>
                  <a:lnTo>
                    <a:pt x="1197735" y="231820"/>
                  </a:lnTo>
                  <a:lnTo>
                    <a:pt x="1210614" y="90152"/>
                  </a:lnTo>
                  <a:lnTo>
                    <a:pt x="0"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22" name="Freeform 21"/>
            <p:cNvSpPr/>
            <p:nvPr/>
          </p:nvSpPr>
          <p:spPr>
            <a:xfrm>
              <a:off x="1107999" y="3932372"/>
              <a:ext cx="1209647" cy="417516"/>
            </a:xfrm>
            <a:custGeom>
              <a:avLst/>
              <a:gdLst>
                <a:gd name="connsiteX0" fmla="*/ 0 w 1210614"/>
                <a:gd name="connsiteY0" fmla="*/ 0 h 321972"/>
                <a:gd name="connsiteX1" fmla="*/ 0 w 1210614"/>
                <a:gd name="connsiteY1" fmla="*/ 0 h 321972"/>
                <a:gd name="connsiteX2" fmla="*/ 25758 w 1210614"/>
                <a:gd name="connsiteY2" fmla="*/ 154547 h 321972"/>
                <a:gd name="connsiteX3" fmla="*/ 1210614 w 1210614"/>
                <a:gd name="connsiteY3" fmla="*/ 321972 h 321972"/>
                <a:gd name="connsiteX4" fmla="*/ 1197735 w 1210614"/>
                <a:gd name="connsiteY4" fmla="*/ 77273 h 321972"/>
                <a:gd name="connsiteX5" fmla="*/ 0 w 1210614"/>
                <a:gd name="connsiteY5" fmla="*/ 0 h 32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321972">
                  <a:moveTo>
                    <a:pt x="0" y="0"/>
                  </a:moveTo>
                  <a:lnTo>
                    <a:pt x="0" y="0"/>
                  </a:lnTo>
                  <a:lnTo>
                    <a:pt x="25758" y="154547"/>
                  </a:lnTo>
                  <a:lnTo>
                    <a:pt x="1210614" y="321972"/>
                  </a:lnTo>
                  <a:lnTo>
                    <a:pt x="1197735" y="77273"/>
                  </a:lnTo>
                  <a:lnTo>
                    <a:pt x="0" y="0"/>
                  </a:lnTo>
                  <a:close/>
                </a:path>
              </a:pathLst>
            </a:custGeom>
            <a:gradFill>
              <a:gsLst>
                <a:gs pos="45000">
                  <a:srgbClr val="FF0000"/>
                </a:gs>
                <a:gs pos="51000">
                  <a:srgbClr val="FF0000"/>
                </a:gs>
                <a:gs pos="100000">
                  <a:schemeClr val="accent1">
                    <a:tint val="23500"/>
                    <a:satMod val="16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25" name="Freeform 24"/>
            <p:cNvSpPr/>
            <p:nvPr/>
          </p:nvSpPr>
          <p:spPr>
            <a:xfrm>
              <a:off x="6715140" y="3786190"/>
              <a:ext cx="1259466" cy="428628"/>
            </a:xfrm>
            <a:custGeom>
              <a:avLst/>
              <a:gdLst>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440" h="309796">
                  <a:moveTo>
                    <a:pt x="0" y="309796"/>
                  </a:moveTo>
                  <a:lnTo>
                    <a:pt x="12879" y="90855"/>
                  </a:lnTo>
                  <a:cubicBezTo>
                    <a:pt x="399245" y="60804"/>
                    <a:pt x="784845" y="18300"/>
                    <a:pt x="1171978" y="703"/>
                  </a:cubicBezTo>
                  <a:cubicBezTo>
                    <a:pt x="1187440" y="0"/>
                    <a:pt x="1146220" y="39339"/>
                    <a:pt x="1146220" y="39339"/>
                  </a:cubicBezTo>
                  <a:cubicBezTo>
                    <a:pt x="1106542" y="198051"/>
                    <a:pt x="1160684" y="193886"/>
                    <a:pt x="1094704" y="193886"/>
                  </a:cubicBezTo>
                  <a:lnTo>
                    <a:pt x="0" y="309796"/>
                  </a:lnTo>
                  <a:close/>
                </a:path>
              </a:pathLst>
            </a:custGeom>
            <a:gradFill>
              <a:gsLst>
                <a:gs pos="100000">
                  <a:srgbClr val="FF0000"/>
                </a:gs>
                <a:gs pos="88000">
                  <a:srgbClr val="FF0000">
                    <a:alpha val="79000"/>
                  </a:srgbClr>
                </a:gs>
                <a:gs pos="100000">
                  <a:schemeClr val="accent1">
                    <a:tint val="23500"/>
                    <a:satMod val="16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sp>
        <p:nvSpPr>
          <p:cNvPr id="10" name="Rectangle 3"/>
          <p:cNvSpPr>
            <a:spLocks noChangeArrowheads="1"/>
          </p:cNvSpPr>
          <p:nvPr/>
        </p:nvSpPr>
        <p:spPr bwMode="auto">
          <a:xfrm>
            <a:off x="1985963" y="790575"/>
            <a:ext cx="5386387" cy="8286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4800" b="1" dirty="0">
                <a:solidFill>
                  <a:srgbClr val="FAFD00"/>
                </a:solidFill>
                <a:latin typeface="Arial" pitchFamily="34" charset="0"/>
              </a:rPr>
              <a:t>Aircraft rolls right</a:t>
            </a:r>
          </a:p>
        </p:txBody>
      </p:sp>
      <p:sp>
        <p:nvSpPr>
          <p:cNvPr id="9" name="TextBox 8">
            <a:extLst>
              <a:ext uri="{FF2B5EF4-FFF2-40B4-BE49-F238E27FC236}">
                <a16:creationId xmlns:a16="http://schemas.microsoft.com/office/drawing/2014/main" id="{2BE96A80-62BA-4146-92D6-413E6E99A5F1}"/>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169258086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ChangeArrowheads="1"/>
          </p:cNvSpPr>
          <p:nvPr/>
        </p:nvSpPr>
        <p:spPr bwMode="auto">
          <a:xfrm>
            <a:off x="1840145" y="5000625"/>
            <a:ext cx="4876336" cy="1197764"/>
          </a:xfrm>
          <a:prstGeom prst="rect">
            <a:avLst/>
          </a:prstGeom>
          <a:noFill/>
          <a:ln w="12700">
            <a:noFill/>
            <a:miter lim="800000"/>
            <a:headEnd/>
            <a:tailEnd/>
          </a:ln>
        </p:spPr>
        <p:txBody>
          <a:bodyPr wrap="none" lIns="90488" tIns="44450" rIns="90488" bIns="44450">
            <a:spAutoFit/>
          </a:bodyPr>
          <a:lstStyle/>
          <a:p>
            <a:pPr algn="ctr" defTabSz="762000" eaLnBrk="0" hangingPunct="0"/>
            <a:r>
              <a:rPr lang="en-US" sz="2400" b="1" dirty="0">
                <a:solidFill>
                  <a:srgbClr val="FFFF00"/>
                </a:solidFill>
                <a:latin typeface="Arial" pitchFamily="34" charset="0"/>
              </a:rPr>
              <a:t>And continues to do so until the</a:t>
            </a:r>
          </a:p>
          <a:p>
            <a:pPr algn="ctr" defTabSz="762000" eaLnBrk="0" hangingPunct="0"/>
            <a:r>
              <a:rPr lang="en-US" sz="2400" b="1" dirty="0">
                <a:solidFill>
                  <a:srgbClr val="FFFF00"/>
                </a:solidFill>
                <a:latin typeface="Arial" pitchFamily="34" charset="0"/>
              </a:rPr>
              <a:t>control column is placed</a:t>
            </a:r>
          </a:p>
          <a:p>
            <a:pPr algn="ctr" defTabSz="762000" eaLnBrk="0" hangingPunct="0"/>
            <a:r>
              <a:rPr lang="en-US" sz="2400" b="1" dirty="0">
                <a:solidFill>
                  <a:srgbClr val="FFFF00"/>
                </a:solidFill>
                <a:latin typeface="Arial" pitchFamily="34" charset="0"/>
              </a:rPr>
              <a:t>in the neutral position</a:t>
            </a:r>
          </a:p>
        </p:txBody>
      </p:sp>
      <p:grpSp>
        <p:nvGrpSpPr>
          <p:cNvPr id="2" name="Group 25"/>
          <p:cNvGrpSpPr>
            <a:grpSpLocks/>
          </p:cNvGrpSpPr>
          <p:nvPr/>
        </p:nvGrpSpPr>
        <p:grpSpPr bwMode="auto">
          <a:xfrm rot="1178174">
            <a:off x="1147763" y="2349500"/>
            <a:ext cx="6916737" cy="2000250"/>
            <a:chOff x="1071538" y="2857496"/>
            <a:chExt cx="6916576" cy="2000264"/>
          </a:xfrm>
        </p:grpSpPr>
        <p:pic>
          <p:nvPicPr>
            <p:cNvPr id="56325" name="Picture 16" descr="tutor tail on.gif"/>
            <p:cNvPicPr>
              <a:picLocks noChangeAspect="1"/>
            </p:cNvPicPr>
            <p:nvPr/>
          </p:nvPicPr>
          <p:blipFill>
            <a:blip r:embed="rId3" cstate="print"/>
            <a:srcRect/>
            <a:stretch>
              <a:fillRect/>
            </a:stretch>
          </p:blipFill>
          <p:spPr bwMode="auto">
            <a:xfrm>
              <a:off x="1071538" y="2857496"/>
              <a:ext cx="6916576" cy="2000264"/>
            </a:xfrm>
            <a:prstGeom prst="rect">
              <a:avLst/>
            </a:prstGeom>
            <a:noFill/>
            <a:ln w="9525">
              <a:noFill/>
              <a:miter lim="800000"/>
              <a:headEnd/>
              <a:tailEnd/>
            </a:ln>
          </p:spPr>
        </p:pic>
        <p:sp>
          <p:nvSpPr>
            <p:cNvPr id="18" name="Freeform 17"/>
            <p:cNvSpPr/>
            <p:nvPr/>
          </p:nvSpPr>
          <p:spPr>
            <a:xfrm>
              <a:off x="6673645" y="3921006"/>
              <a:ext cx="1262034" cy="273052"/>
            </a:xfrm>
            <a:custGeom>
              <a:avLst/>
              <a:gdLst>
                <a:gd name="connsiteX0" fmla="*/ 0 w 1262130"/>
                <a:gd name="connsiteY0" fmla="*/ 130182 h 271850"/>
                <a:gd name="connsiteX1" fmla="*/ 77273 w 1262130"/>
                <a:gd name="connsiteY1" fmla="*/ 271850 h 271850"/>
                <a:gd name="connsiteX2" fmla="*/ 1197735 w 1262130"/>
                <a:gd name="connsiteY2" fmla="*/ 117303 h 271850"/>
                <a:gd name="connsiteX3" fmla="*/ 1262130 w 1262130"/>
                <a:gd name="connsiteY3" fmla="*/ 52909 h 271850"/>
                <a:gd name="connsiteX4" fmla="*/ 1184857 w 1262130"/>
                <a:gd name="connsiteY4" fmla="*/ 40030 h 271850"/>
                <a:gd name="connsiteX5" fmla="*/ 0 w 1262130"/>
                <a:gd name="connsiteY5" fmla="*/ 130182 h 2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2130" h="271850">
                  <a:moveTo>
                    <a:pt x="0" y="130182"/>
                  </a:moveTo>
                  <a:lnTo>
                    <a:pt x="77273" y="271850"/>
                  </a:lnTo>
                  <a:lnTo>
                    <a:pt x="1197735" y="117303"/>
                  </a:lnTo>
                  <a:lnTo>
                    <a:pt x="1262130" y="52909"/>
                  </a:lnTo>
                  <a:cubicBezTo>
                    <a:pt x="1180784" y="25793"/>
                    <a:pt x="1184857" y="0"/>
                    <a:pt x="1184857" y="40030"/>
                  </a:cubicBezTo>
                  <a:lnTo>
                    <a:pt x="0" y="130182"/>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9" name="Freeform 18"/>
            <p:cNvSpPr/>
            <p:nvPr/>
          </p:nvSpPr>
          <p:spPr>
            <a:xfrm>
              <a:off x="1120137" y="3965506"/>
              <a:ext cx="1209647" cy="231777"/>
            </a:xfrm>
            <a:custGeom>
              <a:avLst/>
              <a:gdLst>
                <a:gd name="connsiteX0" fmla="*/ 0 w 1210614"/>
                <a:gd name="connsiteY0" fmla="*/ 0 h 231820"/>
                <a:gd name="connsiteX1" fmla="*/ 0 w 1210614"/>
                <a:gd name="connsiteY1" fmla="*/ 0 h 231820"/>
                <a:gd name="connsiteX2" fmla="*/ 25758 w 1210614"/>
                <a:gd name="connsiteY2" fmla="*/ 103031 h 231820"/>
                <a:gd name="connsiteX3" fmla="*/ 1197735 w 1210614"/>
                <a:gd name="connsiteY3" fmla="*/ 231820 h 231820"/>
                <a:gd name="connsiteX4" fmla="*/ 1210614 w 1210614"/>
                <a:gd name="connsiteY4" fmla="*/ 90152 h 231820"/>
                <a:gd name="connsiteX5" fmla="*/ 0 w 1210614"/>
                <a:gd name="connsiteY5" fmla="*/ 0 h 2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231820">
                  <a:moveTo>
                    <a:pt x="0" y="0"/>
                  </a:moveTo>
                  <a:lnTo>
                    <a:pt x="0" y="0"/>
                  </a:lnTo>
                  <a:lnTo>
                    <a:pt x="25758" y="103031"/>
                  </a:lnTo>
                  <a:lnTo>
                    <a:pt x="1197735" y="231820"/>
                  </a:lnTo>
                  <a:lnTo>
                    <a:pt x="1210614" y="90152"/>
                  </a:lnTo>
                  <a:lnTo>
                    <a:pt x="0" y="0"/>
                  </a:lnTo>
                  <a:close/>
                </a:path>
              </a:pathLst>
            </a:cu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22" name="Freeform 21"/>
            <p:cNvSpPr/>
            <p:nvPr/>
          </p:nvSpPr>
          <p:spPr>
            <a:xfrm>
              <a:off x="1106610" y="3933929"/>
              <a:ext cx="1209647" cy="417515"/>
            </a:xfrm>
            <a:custGeom>
              <a:avLst/>
              <a:gdLst>
                <a:gd name="connsiteX0" fmla="*/ 0 w 1210614"/>
                <a:gd name="connsiteY0" fmla="*/ 0 h 321972"/>
                <a:gd name="connsiteX1" fmla="*/ 0 w 1210614"/>
                <a:gd name="connsiteY1" fmla="*/ 0 h 321972"/>
                <a:gd name="connsiteX2" fmla="*/ 25758 w 1210614"/>
                <a:gd name="connsiteY2" fmla="*/ 154547 h 321972"/>
                <a:gd name="connsiteX3" fmla="*/ 1210614 w 1210614"/>
                <a:gd name="connsiteY3" fmla="*/ 321972 h 321972"/>
                <a:gd name="connsiteX4" fmla="*/ 1197735 w 1210614"/>
                <a:gd name="connsiteY4" fmla="*/ 77273 h 321972"/>
                <a:gd name="connsiteX5" fmla="*/ 0 w 1210614"/>
                <a:gd name="connsiteY5" fmla="*/ 0 h 32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0614" h="321972">
                  <a:moveTo>
                    <a:pt x="0" y="0"/>
                  </a:moveTo>
                  <a:lnTo>
                    <a:pt x="0" y="0"/>
                  </a:lnTo>
                  <a:lnTo>
                    <a:pt x="25758" y="154547"/>
                  </a:lnTo>
                  <a:lnTo>
                    <a:pt x="1210614" y="321972"/>
                  </a:lnTo>
                  <a:lnTo>
                    <a:pt x="1197735" y="77273"/>
                  </a:lnTo>
                  <a:lnTo>
                    <a:pt x="0" y="0"/>
                  </a:lnTo>
                  <a:close/>
                </a:path>
              </a:pathLst>
            </a:custGeom>
            <a:gradFill>
              <a:gsLst>
                <a:gs pos="45000">
                  <a:srgbClr val="FF0000"/>
                </a:gs>
                <a:gs pos="51000">
                  <a:srgbClr val="FF0000"/>
                </a:gs>
                <a:gs pos="100000">
                  <a:schemeClr val="accent1">
                    <a:tint val="23500"/>
                    <a:satMod val="16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25" name="Freeform 24"/>
            <p:cNvSpPr/>
            <p:nvPr/>
          </p:nvSpPr>
          <p:spPr>
            <a:xfrm>
              <a:off x="6715140" y="3786190"/>
              <a:ext cx="1259466" cy="428628"/>
            </a:xfrm>
            <a:custGeom>
              <a:avLst/>
              <a:gdLst>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 name="connsiteX0" fmla="*/ 0 w 1187440"/>
                <a:gd name="connsiteY0" fmla="*/ 309796 h 309796"/>
                <a:gd name="connsiteX1" fmla="*/ 12879 w 1187440"/>
                <a:gd name="connsiteY1" fmla="*/ 90855 h 309796"/>
                <a:gd name="connsiteX2" fmla="*/ 1171978 w 1187440"/>
                <a:gd name="connsiteY2" fmla="*/ 703 h 309796"/>
                <a:gd name="connsiteX3" fmla="*/ 1146220 w 1187440"/>
                <a:gd name="connsiteY3" fmla="*/ 39339 h 309796"/>
                <a:gd name="connsiteX4" fmla="*/ 1094704 w 1187440"/>
                <a:gd name="connsiteY4" fmla="*/ 193886 h 309796"/>
                <a:gd name="connsiteX5" fmla="*/ 0 w 1187440"/>
                <a:gd name="connsiteY5" fmla="*/ 309796 h 30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440" h="309796">
                  <a:moveTo>
                    <a:pt x="0" y="309796"/>
                  </a:moveTo>
                  <a:lnTo>
                    <a:pt x="12879" y="90855"/>
                  </a:lnTo>
                  <a:cubicBezTo>
                    <a:pt x="399245" y="60804"/>
                    <a:pt x="784845" y="18300"/>
                    <a:pt x="1171978" y="703"/>
                  </a:cubicBezTo>
                  <a:cubicBezTo>
                    <a:pt x="1187440" y="0"/>
                    <a:pt x="1146220" y="39339"/>
                    <a:pt x="1146220" y="39339"/>
                  </a:cubicBezTo>
                  <a:cubicBezTo>
                    <a:pt x="1106542" y="198051"/>
                    <a:pt x="1160684" y="193886"/>
                    <a:pt x="1094704" y="193886"/>
                  </a:cubicBezTo>
                  <a:lnTo>
                    <a:pt x="0" y="309796"/>
                  </a:lnTo>
                  <a:close/>
                </a:path>
              </a:pathLst>
            </a:custGeom>
            <a:gradFill>
              <a:gsLst>
                <a:gs pos="100000">
                  <a:srgbClr val="FF0000"/>
                </a:gs>
                <a:gs pos="88000">
                  <a:srgbClr val="FF0000">
                    <a:alpha val="79000"/>
                  </a:srgbClr>
                </a:gs>
                <a:gs pos="100000">
                  <a:schemeClr val="accent1">
                    <a:tint val="23500"/>
                    <a:satMod val="160000"/>
                  </a:schemeClr>
                </a:gs>
              </a:gsLst>
              <a:lin ang="5400000" scaled="0"/>
            </a:gra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sp>
        <p:nvSpPr>
          <p:cNvPr id="10" name="Rectangle 3"/>
          <p:cNvSpPr>
            <a:spLocks noChangeArrowheads="1"/>
          </p:cNvSpPr>
          <p:nvPr/>
        </p:nvSpPr>
        <p:spPr bwMode="auto">
          <a:xfrm>
            <a:off x="1973263" y="574675"/>
            <a:ext cx="5386387" cy="8286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4800" b="1" dirty="0">
                <a:solidFill>
                  <a:srgbClr val="FAFD00"/>
                </a:solidFill>
                <a:latin typeface="Arial" pitchFamily="34" charset="0"/>
              </a:rPr>
              <a:t>Aircraft rolls right</a:t>
            </a:r>
          </a:p>
        </p:txBody>
      </p:sp>
      <p:sp>
        <p:nvSpPr>
          <p:cNvPr id="11" name="TextBox 10">
            <a:extLst>
              <a:ext uri="{FF2B5EF4-FFF2-40B4-BE49-F238E27FC236}">
                <a16:creationId xmlns:a16="http://schemas.microsoft.com/office/drawing/2014/main" id="{3D3E727F-7FC8-FC4C-B31A-399828243F32}"/>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32733696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idx="4294967295"/>
          </p:nvPr>
        </p:nvSpPr>
        <p:spPr>
          <a:xfrm>
            <a:off x="2627784" y="1772816"/>
            <a:ext cx="4464496" cy="2355004"/>
          </a:xfrm>
        </p:spPr>
        <p:txBody>
          <a:bodyPr lIns="90488" tIns="44450" rIns="90488" bIns="44450"/>
          <a:lstStyle/>
          <a:p>
            <a:pPr eaLnBrk="1" hangingPunct="1"/>
            <a:r>
              <a:rPr lang="en-US" sz="3200" dirty="0">
                <a:solidFill>
                  <a:srgbClr val="FFFF00"/>
                </a:solidFill>
              </a:rPr>
              <a:t>Control column left</a:t>
            </a:r>
          </a:p>
          <a:p>
            <a:pPr eaLnBrk="1" hangingPunct="1"/>
            <a:r>
              <a:rPr lang="en-US" sz="3200" dirty="0">
                <a:solidFill>
                  <a:srgbClr val="FFFF00"/>
                </a:solidFill>
              </a:rPr>
              <a:t>Left aileron up</a:t>
            </a:r>
          </a:p>
          <a:p>
            <a:pPr eaLnBrk="1" hangingPunct="1"/>
            <a:r>
              <a:rPr lang="en-US" sz="3200" dirty="0">
                <a:solidFill>
                  <a:srgbClr val="FFFF00"/>
                </a:solidFill>
              </a:rPr>
              <a:t>Right aileron down</a:t>
            </a:r>
          </a:p>
          <a:p>
            <a:pPr eaLnBrk="1" hangingPunct="1"/>
            <a:r>
              <a:rPr lang="en-US" sz="3200" dirty="0">
                <a:solidFill>
                  <a:srgbClr val="FFFF00"/>
                </a:solidFill>
              </a:rPr>
              <a:t>Aircraft rolls left</a:t>
            </a:r>
          </a:p>
        </p:txBody>
      </p:sp>
      <p:sp>
        <p:nvSpPr>
          <p:cNvPr id="57347" name="Rectangle 1026"/>
          <p:cNvSpPr>
            <a:spLocks noGrp="1" noChangeArrowheads="1"/>
          </p:cNvSpPr>
          <p:nvPr>
            <p:ph type="title" idx="4294967295"/>
          </p:nvPr>
        </p:nvSpPr>
        <p:spPr>
          <a:xfrm>
            <a:off x="0" y="689431"/>
            <a:ext cx="9144000" cy="701731"/>
          </a:xfrm>
        </p:spPr>
        <p:txBody>
          <a:bodyPr/>
          <a:lstStyle/>
          <a:p>
            <a:pPr algn="ctr" eaLnBrk="1" hangingPunct="1"/>
            <a:r>
              <a:rPr lang="en-GB" b="1" dirty="0">
                <a:solidFill>
                  <a:schemeClr val="tx1"/>
                </a:solidFill>
              </a:rPr>
              <a:t>Summary</a:t>
            </a:r>
          </a:p>
        </p:txBody>
      </p:sp>
      <p:sp>
        <p:nvSpPr>
          <p:cNvPr id="4" name="TextBox 3">
            <a:extLst>
              <a:ext uri="{FF2B5EF4-FFF2-40B4-BE49-F238E27FC236}">
                <a16:creationId xmlns:a16="http://schemas.microsoft.com/office/drawing/2014/main" id="{ECE5C281-9C8E-A04C-A500-150CEAD759F2}"/>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14721647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 calcmode="lin" valueType="num">
                                      <p:cBhvr additive="base">
                                        <p:cTn id="7" dur="500" fill="hold"/>
                                        <p:tgtEl>
                                          <p:spTgt spid="70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8">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0658">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58">
                                            <p:txEl>
                                              <p:pRg st="1" end="1"/>
                                            </p:txEl>
                                          </p:spTgt>
                                        </p:tgtEl>
                                        <p:attrNameLst>
                                          <p:attrName>style.visibility</p:attrName>
                                        </p:attrNameLst>
                                      </p:cBhvr>
                                      <p:to>
                                        <p:strVal val="visible"/>
                                      </p:to>
                                    </p:set>
                                    <p:anim calcmode="lin" valueType="num">
                                      <p:cBhvr additive="base">
                                        <p:cTn id="13" dur="500" fill="hold"/>
                                        <p:tgtEl>
                                          <p:spTgt spid="706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8">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0658">
                                            <p:txEl>
                                              <p:pRg st="1" end="1"/>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58">
                                            <p:txEl>
                                              <p:pRg st="2" end="2"/>
                                            </p:txEl>
                                          </p:spTgt>
                                        </p:tgtEl>
                                        <p:attrNameLst>
                                          <p:attrName>style.visibility</p:attrName>
                                        </p:attrNameLst>
                                      </p:cBhvr>
                                      <p:to>
                                        <p:strVal val="visible"/>
                                      </p:to>
                                    </p:set>
                                    <p:anim calcmode="lin" valueType="num">
                                      <p:cBhvr additive="base">
                                        <p:cTn id="19" dur="500" fill="hold"/>
                                        <p:tgtEl>
                                          <p:spTgt spid="706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8">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0658">
                                            <p:txEl>
                                              <p:pRg st="2" end="2"/>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658">
                                            <p:txEl>
                                              <p:pRg st="3" end="3"/>
                                            </p:txEl>
                                          </p:spTgt>
                                        </p:tgtEl>
                                        <p:attrNameLst>
                                          <p:attrName>style.visibility</p:attrName>
                                        </p:attrNameLst>
                                      </p:cBhvr>
                                      <p:to>
                                        <p:strVal val="visible"/>
                                      </p:to>
                                    </p:set>
                                    <p:anim calcmode="lin" valueType="num">
                                      <p:cBhvr additive="base">
                                        <p:cTn id="25" dur="500" fill="hold"/>
                                        <p:tgtEl>
                                          <p:spTgt spid="706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658">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0658">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2498725" y="1522413"/>
            <a:ext cx="4287838" cy="641350"/>
          </a:xfrm>
          <a:prstGeom prst="rect">
            <a:avLst/>
          </a:prstGeom>
          <a:noFill/>
          <a:ln w="12700">
            <a:noFill/>
            <a:miter lim="800000"/>
            <a:headEnd/>
            <a:tailEnd/>
          </a:ln>
        </p:spPr>
        <p:txBody>
          <a:bodyPr wrap="none" anchor="ctr"/>
          <a:lstStyle/>
          <a:p>
            <a:endParaRPr lang="en-GB" dirty="0">
              <a:latin typeface="Arial" pitchFamily="34" charset="0"/>
            </a:endParaRPr>
          </a:p>
        </p:txBody>
      </p:sp>
      <p:sp>
        <p:nvSpPr>
          <p:cNvPr id="58371" name="Rectangle 3"/>
          <p:cNvSpPr>
            <a:spLocks noChangeArrowheads="1"/>
          </p:cNvSpPr>
          <p:nvPr/>
        </p:nvSpPr>
        <p:spPr bwMode="auto">
          <a:xfrm>
            <a:off x="2727325" y="2681288"/>
            <a:ext cx="3351213" cy="1433512"/>
          </a:xfrm>
          <a:prstGeom prst="rect">
            <a:avLst/>
          </a:prstGeom>
          <a:noFill/>
          <a:ln w="12700">
            <a:noFill/>
            <a:miter lim="800000"/>
            <a:headEnd/>
            <a:tailEnd/>
          </a:ln>
        </p:spPr>
        <p:txBody>
          <a:bodyPr wrap="none" anchor="ctr"/>
          <a:lstStyle/>
          <a:p>
            <a:endParaRPr lang="en-GB" dirty="0">
              <a:latin typeface="Arial" pitchFamily="34" charset="0"/>
            </a:endParaRPr>
          </a:p>
        </p:txBody>
      </p:sp>
      <p:sp>
        <p:nvSpPr>
          <p:cNvPr id="2" name="TextBox 1">
            <a:extLst>
              <a:ext uri="{FF2B5EF4-FFF2-40B4-BE49-F238E27FC236}">
                <a16:creationId xmlns:a16="http://schemas.microsoft.com/office/drawing/2014/main" id="{CBE971A7-313F-634E-B953-E83DE0E45E52}"/>
              </a:ext>
            </a:extLst>
          </p:cNvPr>
          <p:cNvSpPr txBox="1"/>
          <p:nvPr/>
        </p:nvSpPr>
        <p:spPr>
          <a:xfrm>
            <a:off x="0" y="2037805"/>
            <a:ext cx="9144000" cy="769441"/>
          </a:xfrm>
          <a:prstGeom prst="rect">
            <a:avLst/>
          </a:prstGeom>
          <a:noFill/>
        </p:spPr>
        <p:txBody>
          <a:bodyPr wrap="square" rtlCol="0">
            <a:spAutoFit/>
          </a:bodyPr>
          <a:lstStyle/>
          <a:p>
            <a:pPr algn="ctr"/>
            <a:r>
              <a:rPr lang="en-US" sz="4400" b="1" dirty="0"/>
              <a:t>Rudder</a:t>
            </a:r>
          </a:p>
        </p:txBody>
      </p:sp>
      <p:sp>
        <p:nvSpPr>
          <p:cNvPr id="6" name="TextBox 5">
            <a:extLst>
              <a:ext uri="{FF2B5EF4-FFF2-40B4-BE49-F238E27FC236}">
                <a16:creationId xmlns:a16="http://schemas.microsoft.com/office/drawing/2014/main" id="{74812352-D068-D84D-AEE0-EFED6D29A01D}"/>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93770068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http://www.kidlingtonaircadets.oxfree.com/tutor_cockpit.jpg"/>
          <p:cNvPicPr>
            <a:picLocks noChangeAspect="1" noChangeArrowheads="1"/>
          </p:cNvPicPr>
          <p:nvPr/>
        </p:nvPicPr>
        <p:blipFill>
          <a:blip r:embed="rId2" cstate="print"/>
          <a:srcRect/>
          <a:stretch>
            <a:fillRect/>
          </a:stretch>
        </p:blipFill>
        <p:spPr bwMode="auto">
          <a:xfrm>
            <a:off x="1576388" y="1584325"/>
            <a:ext cx="6653212" cy="5032375"/>
          </a:xfrm>
          <a:prstGeom prst="rect">
            <a:avLst/>
          </a:prstGeom>
          <a:noFill/>
          <a:ln w="9525">
            <a:noFill/>
            <a:miter lim="800000"/>
            <a:headEnd/>
            <a:tailEnd/>
          </a:ln>
        </p:spPr>
      </p:pic>
      <p:sp>
        <p:nvSpPr>
          <p:cNvPr id="15" name="Rectangle 2"/>
          <p:cNvSpPr>
            <a:spLocks noChangeArrowheads="1"/>
          </p:cNvSpPr>
          <p:nvPr/>
        </p:nvSpPr>
        <p:spPr bwMode="auto">
          <a:xfrm>
            <a:off x="2997" y="483727"/>
            <a:ext cx="9144000" cy="1074653"/>
          </a:xfrm>
          <a:prstGeom prst="rect">
            <a:avLst/>
          </a:prstGeom>
          <a:noFill/>
          <a:ln w="12700">
            <a:noFill/>
            <a:miter lim="800000"/>
            <a:headEnd/>
            <a:tailEnd/>
          </a:ln>
          <a:effectLst/>
        </p:spPr>
        <p:txBody>
          <a:bodyPr wrap="square" lIns="90488" tIns="44450" rIns="90488" bIns="44450">
            <a:spAutoFit/>
          </a:bodyPr>
          <a:lstStyle/>
          <a:p>
            <a:pPr algn="ctr" eaLnBrk="0" hangingPunct="0">
              <a:defRPr/>
            </a:pPr>
            <a:r>
              <a:rPr lang="en-US" sz="3200" dirty="0">
                <a:solidFill>
                  <a:srgbClr val="FAFD00"/>
                </a:solidFill>
                <a:latin typeface="Arial" pitchFamily="34" charset="0"/>
              </a:rPr>
              <a:t>The rudder is controlled by </a:t>
            </a:r>
          </a:p>
          <a:p>
            <a:pPr algn="ctr" eaLnBrk="0" hangingPunct="0">
              <a:defRPr/>
            </a:pPr>
            <a:r>
              <a:rPr lang="en-US" sz="3200" dirty="0">
                <a:solidFill>
                  <a:srgbClr val="FAFD00"/>
                </a:solidFill>
                <a:latin typeface="Arial" pitchFamily="34" charset="0"/>
              </a:rPr>
              <a:t>‘Rudder Pedals’ in the cockpit</a:t>
            </a:r>
          </a:p>
        </p:txBody>
      </p:sp>
      <p:sp>
        <p:nvSpPr>
          <p:cNvPr id="16" name="Oval 15"/>
          <p:cNvSpPr/>
          <p:nvPr/>
        </p:nvSpPr>
        <p:spPr>
          <a:xfrm>
            <a:off x="2611438" y="4537075"/>
            <a:ext cx="1785937" cy="1285875"/>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latin typeface="Arial" pitchFamily="34" charset="0"/>
            </a:endParaRPr>
          </a:p>
        </p:txBody>
      </p:sp>
      <p:sp>
        <p:nvSpPr>
          <p:cNvPr id="17" name="Oval 16"/>
          <p:cNvSpPr/>
          <p:nvPr/>
        </p:nvSpPr>
        <p:spPr>
          <a:xfrm>
            <a:off x="4360863" y="4425950"/>
            <a:ext cx="1785937" cy="1285875"/>
          </a:xfrm>
          <a:prstGeom prst="ellipse">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latin typeface="Arial" pitchFamily="34" charset="0"/>
            </a:endParaRPr>
          </a:p>
        </p:txBody>
      </p:sp>
      <p:cxnSp>
        <p:nvCxnSpPr>
          <p:cNvPr id="19" name="Straight Arrow Connector 18"/>
          <p:cNvCxnSpPr/>
          <p:nvPr/>
        </p:nvCxnSpPr>
        <p:spPr>
          <a:xfrm rot="5400000" flipH="1" flipV="1">
            <a:off x="2896394" y="5179219"/>
            <a:ext cx="428625" cy="158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3681413" y="5178425"/>
            <a:ext cx="428625" cy="317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4648200" y="5067300"/>
            <a:ext cx="428625" cy="317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5362575" y="4995863"/>
            <a:ext cx="428625" cy="317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2E43503-167D-9D49-AE4E-396C56E25C2C}"/>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32392492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16832"/>
            <a:ext cx="9144000" cy="701731"/>
          </a:xfrm>
        </p:spPr>
        <p:txBody>
          <a:bodyPr/>
          <a:lstStyle/>
          <a:p>
            <a:pPr algn="ctr"/>
            <a:r>
              <a:rPr lang="en-GB" sz="4400" dirty="0"/>
              <a:t>Types of aircraft</a:t>
            </a:r>
          </a:p>
        </p:txBody>
      </p:sp>
    </p:spTree>
    <p:extLst>
      <p:ext uri="{BB962C8B-B14F-4D97-AF65-F5344CB8AC3E}">
        <p14:creationId xmlns:p14="http://schemas.microsoft.com/office/powerpoint/2010/main" val="4285010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ChangeArrowheads="1"/>
          </p:cNvSpPr>
          <p:nvPr/>
        </p:nvSpPr>
        <p:spPr bwMode="auto">
          <a:xfrm>
            <a:off x="5286375" y="571500"/>
            <a:ext cx="3141663" cy="1074738"/>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Rudder pedals </a:t>
            </a:r>
          </a:p>
          <a:p>
            <a:pPr eaLnBrk="0" hangingPunct="0">
              <a:defRPr/>
            </a:pPr>
            <a:r>
              <a:rPr lang="en-US" sz="3200" b="1" dirty="0">
                <a:solidFill>
                  <a:srgbClr val="FAFD00"/>
                </a:solidFill>
                <a:latin typeface="Arial" pitchFamily="34" charset="0"/>
              </a:rPr>
              <a:t>set to neutral</a:t>
            </a:r>
          </a:p>
        </p:txBody>
      </p:sp>
      <p:sp>
        <p:nvSpPr>
          <p:cNvPr id="60419" name="Line 4"/>
          <p:cNvSpPr>
            <a:spLocks noChangeShapeType="1"/>
          </p:cNvSpPr>
          <p:nvPr/>
        </p:nvSpPr>
        <p:spPr bwMode="auto">
          <a:xfrm>
            <a:off x="4162425" y="1143000"/>
            <a:ext cx="304800" cy="0"/>
          </a:xfrm>
          <a:prstGeom prst="line">
            <a:avLst/>
          </a:prstGeom>
          <a:noFill/>
          <a:ln w="50800">
            <a:solidFill>
              <a:srgbClr val="000000"/>
            </a:solidFill>
            <a:round/>
            <a:headEnd/>
            <a:tailEnd/>
          </a:ln>
        </p:spPr>
        <p:txBody>
          <a:bodyPr/>
          <a:lstStyle/>
          <a:p>
            <a:endParaRPr lang="en-GB" dirty="0"/>
          </a:p>
        </p:txBody>
      </p:sp>
      <p:sp>
        <p:nvSpPr>
          <p:cNvPr id="60420" name="Line 5"/>
          <p:cNvSpPr>
            <a:spLocks noChangeShapeType="1"/>
          </p:cNvSpPr>
          <p:nvPr/>
        </p:nvSpPr>
        <p:spPr bwMode="auto">
          <a:xfrm>
            <a:off x="4572000" y="1133475"/>
            <a:ext cx="304800" cy="0"/>
          </a:xfrm>
          <a:prstGeom prst="line">
            <a:avLst/>
          </a:prstGeom>
          <a:noFill/>
          <a:ln w="50800">
            <a:solidFill>
              <a:srgbClr val="000000"/>
            </a:solidFill>
            <a:round/>
            <a:headEnd/>
            <a:tailEnd/>
          </a:ln>
        </p:spPr>
        <p:txBody>
          <a:bodyPr/>
          <a:lstStyle/>
          <a:p>
            <a:endParaRPr lang="en-GB" dirty="0"/>
          </a:p>
        </p:txBody>
      </p:sp>
      <p:pic>
        <p:nvPicPr>
          <p:cNvPr id="60421" name="Picture 11" descr="tutor upperside marked up.gif"/>
          <p:cNvPicPr>
            <a:picLocks noChangeAspect="1"/>
          </p:cNvPicPr>
          <p:nvPr/>
        </p:nvPicPr>
        <p:blipFill>
          <a:blip r:embed="rId2" cstate="print"/>
          <a:srcRect/>
          <a:stretch>
            <a:fillRect/>
          </a:stretch>
        </p:blipFill>
        <p:spPr bwMode="auto">
          <a:xfrm>
            <a:off x="1620838" y="1500188"/>
            <a:ext cx="5737225" cy="4224337"/>
          </a:xfrm>
          <a:prstGeom prst="rect">
            <a:avLst/>
          </a:prstGeom>
          <a:noFill/>
          <a:ln w="9525">
            <a:noFill/>
            <a:miter lim="800000"/>
            <a:headEnd/>
            <a:tailEnd/>
          </a:ln>
        </p:spPr>
      </p:pic>
      <p:sp>
        <p:nvSpPr>
          <p:cNvPr id="11" name="Freeform 10"/>
          <p:cNvSpPr/>
          <p:nvPr/>
        </p:nvSpPr>
        <p:spPr>
          <a:xfrm rot="5400000">
            <a:off x="4276725" y="5581650"/>
            <a:ext cx="447675" cy="142875"/>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7" name="TextBox 6">
            <a:extLst>
              <a:ext uri="{FF2B5EF4-FFF2-40B4-BE49-F238E27FC236}">
                <a16:creationId xmlns:a16="http://schemas.microsoft.com/office/drawing/2014/main" id="{B68D0881-8C2E-C941-AA0D-C267FA26DC5C}"/>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97398854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ChangeArrowheads="1"/>
          </p:cNvSpPr>
          <p:nvPr/>
        </p:nvSpPr>
        <p:spPr bwMode="auto">
          <a:xfrm>
            <a:off x="5214938" y="571500"/>
            <a:ext cx="4000500" cy="1690206"/>
          </a:xfrm>
          <a:prstGeom prst="rect">
            <a:avLst/>
          </a:prstGeom>
          <a:noFill/>
          <a:ln w="12700">
            <a:noFill/>
            <a:miter lim="800000"/>
            <a:headEnd/>
            <a:tailEnd/>
          </a:ln>
          <a:effectLst/>
        </p:spPr>
        <p:txBody>
          <a:bodyPr lIns="90488" tIns="44450" rIns="90488" bIns="44450">
            <a:spAutoFit/>
          </a:bodyPr>
          <a:lstStyle/>
          <a:p>
            <a:pPr eaLnBrk="0" hangingPunct="0">
              <a:defRPr/>
            </a:pPr>
            <a:r>
              <a:rPr lang="en-US" sz="3200" b="1" dirty="0">
                <a:solidFill>
                  <a:srgbClr val="FAFD00"/>
                </a:solidFill>
                <a:latin typeface="Arial" charset="0"/>
              </a:rPr>
              <a:t>Push right pedal forwards </a:t>
            </a:r>
          </a:p>
          <a:p>
            <a:pPr eaLnBrk="0" hangingPunct="0">
              <a:defRPr/>
            </a:pPr>
            <a:r>
              <a:rPr lang="en-US" sz="2000" b="1" dirty="0">
                <a:solidFill>
                  <a:srgbClr val="FAFD00"/>
                </a:solidFill>
                <a:latin typeface="Arial" charset="0"/>
              </a:rPr>
              <a:t>(left will come back towards you!)</a:t>
            </a:r>
          </a:p>
        </p:txBody>
      </p:sp>
      <p:sp>
        <p:nvSpPr>
          <p:cNvPr id="61443" name="Line 4"/>
          <p:cNvSpPr>
            <a:spLocks noChangeShapeType="1"/>
          </p:cNvSpPr>
          <p:nvPr/>
        </p:nvSpPr>
        <p:spPr bwMode="auto">
          <a:xfrm>
            <a:off x="4233863" y="1214438"/>
            <a:ext cx="304800" cy="0"/>
          </a:xfrm>
          <a:prstGeom prst="line">
            <a:avLst/>
          </a:prstGeom>
          <a:noFill/>
          <a:ln w="50800">
            <a:solidFill>
              <a:srgbClr val="000000"/>
            </a:solidFill>
            <a:round/>
            <a:headEnd/>
            <a:tailEnd/>
          </a:ln>
        </p:spPr>
        <p:txBody>
          <a:bodyPr/>
          <a:lstStyle/>
          <a:p>
            <a:endParaRPr lang="en-GB" dirty="0"/>
          </a:p>
        </p:txBody>
      </p:sp>
      <p:sp>
        <p:nvSpPr>
          <p:cNvPr id="11" name="Freeform 10"/>
          <p:cNvSpPr/>
          <p:nvPr/>
        </p:nvSpPr>
        <p:spPr>
          <a:xfrm rot="5400000">
            <a:off x="4276725" y="5581650"/>
            <a:ext cx="447675" cy="142875"/>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cxnSp>
        <p:nvCxnSpPr>
          <p:cNvPr id="14" name="Straight Arrow Connector 13"/>
          <p:cNvCxnSpPr/>
          <p:nvPr/>
        </p:nvCxnSpPr>
        <p:spPr>
          <a:xfrm rot="16200000" flipH="1">
            <a:off x="4643438" y="1000125"/>
            <a:ext cx="285750" cy="0"/>
          </a:xfrm>
          <a:prstGeom prst="straightConnector1">
            <a:avLst/>
          </a:prstGeom>
          <a:ln w="38100">
            <a:solidFill>
              <a:schemeClr val="bg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61446" name="Line 5"/>
          <p:cNvSpPr>
            <a:spLocks noChangeShapeType="1"/>
          </p:cNvSpPr>
          <p:nvPr/>
        </p:nvSpPr>
        <p:spPr bwMode="auto">
          <a:xfrm>
            <a:off x="4643438" y="857250"/>
            <a:ext cx="304800" cy="0"/>
          </a:xfrm>
          <a:prstGeom prst="line">
            <a:avLst/>
          </a:prstGeom>
          <a:noFill/>
          <a:ln w="50800">
            <a:solidFill>
              <a:srgbClr val="000000"/>
            </a:solidFill>
            <a:round/>
            <a:headEnd/>
            <a:tailEnd/>
          </a:ln>
        </p:spPr>
        <p:txBody>
          <a:bodyPr/>
          <a:lstStyle/>
          <a:p>
            <a:endParaRPr lang="en-GB" dirty="0"/>
          </a:p>
        </p:txBody>
      </p:sp>
      <p:cxnSp>
        <p:nvCxnSpPr>
          <p:cNvPr id="19" name="Straight Arrow Connector 18"/>
          <p:cNvCxnSpPr/>
          <p:nvPr/>
        </p:nvCxnSpPr>
        <p:spPr>
          <a:xfrm rot="16200000" flipV="1">
            <a:off x="4214019" y="1061244"/>
            <a:ext cx="296863" cy="9525"/>
          </a:xfrm>
          <a:prstGeom prst="straightConnector1">
            <a:avLst/>
          </a:prstGeom>
          <a:ln w="38100">
            <a:solidFill>
              <a:schemeClr val="bg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pic>
        <p:nvPicPr>
          <p:cNvPr id="61448" name="Picture 20" descr="tutor upperside marked up.gif"/>
          <p:cNvPicPr>
            <a:picLocks noChangeAspect="1"/>
          </p:cNvPicPr>
          <p:nvPr/>
        </p:nvPicPr>
        <p:blipFill>
          <a:blip r:embed="rId2" cstate="print"/>
          <a:srcRect/>
          <a:stretch>
            <a:fillRect/>
          </a:stretch>
        </p:blipFill>
        <p:spPr bwMode="auto">
          <a:xfrm>
            <a:off x="1620838" y="1500188"/>
            <a:ext cx="5737225" cy="4224337"/>
          </a:xfrm>
          <a:prstGeom prst="rect">
            <a:avLst/>
          </a:prstGeom>
          <a:noFill/>
          <a:ln w="9525">
            <a:noFill/>
            <a:miter lim="800000"/>
            <a:headEnd/>
            <a:tailEnd/>
          </a:ln>
        </p:spPr>
      </p:pic>
      <p:sp>
        <p:nvSpPr>
          <p:cNvPr id="22" name="Freeform 21"/>
          <p:cNvSpPr/>
          <p:nvPr/>
        </p:nvSpPr>
        <p:spPr>
          <a:xfrm rot="3600000">
            <a:off x="4306888" y="5581650"/>
            <a:ext cx="447675" cy="142875"/>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23" name="Rectangle 2"/>
          <p:cNvSpPr>
            <a:spLocks noChangeArrowheads="1"/>
          </p:cNvSpPr>
          <p:nvPr/>
        </p:nvSpPr>
        <p:spPr bwMode="auto">
          <a:xfrm>
            <a:off x="5564188" y="4619625"/>
            <a:ext cx="3028950" cy="1074738"/>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3200" b="1" dirty="0">
                <a:solidFill>
                  <a:srgbClr val="FAFD00"/>
                </a:solidFill>
                <a:latin typeface="Arial" pitchFamily="34" charset="0"/>
              </a:rPr>
              <a:t>Rudder moves</a:t>
            </a:r>
          </a:p>
          <a:p>
            <a:pPr algn="ctr" eaLnBrk="0" hangingPunct="0">
              <a:defRPr/>
            </a:pPr>
            <a:r>
              <a:rPr lang="en-US" sz="3200" b="1" dirty="0">
                <a:solidFill>
                  <a:srgbClr val="FAFD00"/>
                </a:solidFill>
                <a:latin typeface="Arial" pitchFamily="34" charset="0"/>
              </a:rPr>
              <a:t>right</a:t>
            </a:r>
          </a:p>
        </p:txBody>
      </p:sp>
      <p:sp>
        <p:nvSpPr>
          <p:cNvPr id="24" name="Oval 5"/>
          <p:cNvSpPr>
            <a:spLocks noChangeArrowheads="1"/>
          </p:cNvSpPr>
          <p:nvPr/>
        </p:nvSpPr>
        <p:spPr bwMode="auto">
          <a:xfrm>
            <a:off x="3929063" y="5032375"/>
            <a:ext cx="1111250" cy="1111250"/>
          </a:xfrm>
          <a:prstGeom prst="ellipse">
            <a:avLst/>
          </a:prstGeom>
          <a:noFill/>
          <a:ln w="50800">
            <a:solidFill>
              <a:schemeClr val="hlink"/>
            </a:solidFill>
            <a:round/>
            <a:headEnd/>
            <a:tailEnd/>
          </a:ln>
        </p:spPr>
        <p:txBody>
          <a:bodyPr wrap="none" anchor="ctr"/>
          <a:lstStyle/>
          <a:p>
            <a:endParaRPr lang="en-GB" dirty="0">
              <a:latin typeface="Arial" pitchFamily="34" charset="0"/>
            </a:endParaRPr>
          </a:p>
        </p:txBody>
      </p:sp>
      <p:sp>
        <p:nvSpPr>
          <p:cNvPr id="12" name="TextBox 11">
            <a:extLst>
              <a:ext uri="{FF2B5EF4-FFF2-40B4-BE49-F238E27FC236}">
                <a16:creationId xmlns:a16="http://schemas.microsoft.com/office/drawing/2014/main" id="{8279F319-2157-A048-B286-1FFE70B2037E}"/>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3391333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rot="334342">
            <a:off x="1620838" y="1500188"/>
            <a:ext cx="5737225" cy="4376737"/>
            <a:chOff x="1621027" y="1500174"/>
            <a:chExt cx="5737055" cy="4376765"/>
          </a:xfrm>
        </p:grpSpPr>
        <p:pic>
          <p:nvPicPr>
            <p:cNvPr id="62468" name="Picture 14" descr="tutor upperside marked up.gif"/>
            <p:cNvPicPr>
              <a:picLocks noChangeAspect="1"/>
            </p:cNvPicPr>
            <p:nvPr/>
          </p:nvPicPr>
          <p:blipFill>
            <a:blip r:embed="rId2" cstate="print"/>
            <a:srcRect/>
            <a:stretch>
              <a:fillRect/>
            </a:stretch>
          </p:blipFill>
          <p:spPr bwMode="auto">
            <a:xfrm>
              <a:off x="1621027" y="1500174"/>
              <a:ext cx="5737055" cy="4224355"/>
            </a:xfrm>
            <a:prstGeom prst="rect">
              <a:avLst/>
            </a:prstGeom>
            <a:noFill/>
            <a:ln w="9525">
              <a:noFill/>
              <a:miter lim="800000"/>
              <a:headEnd/>
              <a:tailEnd/>
            </a:ln>
          </p:spPr>
        </p:pic>
        <p:sp>
          <p:nvSpPr>
            <p:cNvPr id="16" name="Freeform 15"/>
            <p:cNvSpPr/>
            <p:nvPr/>
          </p:nvSpPr>
          <p:spPr>
            <a:xfrm rot="3600000">
              <a:off x="4292657" y="5577199"/>
              <a:ext cx="447678" cy="142871"/>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sp>
        <p:nvSpPr>
          <p:cNvPr id="20" name="Rectangle 3"/>
          <p:cNvSpPr>
            <a:spLocks noChangeArrowheads="1"/>
          </p:cNvSpPr>
          <p:nvPr/>
        </p:nvSpPr>
        <p:spPr bwMode="auto">
          <a:xfrm>
            <a:off x="644525" y="3781425"/>
            <a:ext cx="2757488" cy="1074738"/>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3200" b="1" dirty="0">
                <a:solidFill>
                  <a:srgbClr val="FAFD00"/>
                </a:solidFill>
                <a:latin typeface="Arial" pitchFamily="34" charset="0"/>
              </a:rPr>
              <a:t>Aircraft yaws</a:t>
            </a:r>
          </a:p>
          <a:p>
            <a:pPr algn="ctr" eaLnBrk="0" hangingPunct="0">
              <a:defRPr/>
            </a:pPr>
            <a:r>
              <a:rPr lang="en-US" sz="3200" b="1" dirty="0">
                <a:solidFill>
                  <a:srgbClr val="FAFD00"/>
                </a:solidFill>
                <a:latin typeface="Arial" pitchFamily="34" charset="0"/>
              </a:rPr>
              <a:t>right</a:t>
            </a:r>
          </a:p>
        </p:txBody>
      </p:sp>
      <p:sp>
        <p:nvSpPr>
          <p:cNvPr id="6" name="TextBox 5">
            <a:extLst>
              <a:ext uri="{FF2B5EF4-FFF2-40B4-BE49-F238E27FC236}">
                <a16:creationId xmlns:a16="http://schemas.microsoft.com/office/drawing/2014/main" id="{82034818-1408-0B46-9BDC-AD43477BB53F}"/>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262954540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rot="684143">
            <a:off x="1620838" y="1500188"/>
            <a:ext cx="5737225" cy="4376737"/>
            <a:chOff x="1621027" y="1500174"/>
            <a:chExt cx="5737055" cy="4376765"/>
          </a:xfrm>
        </p:grpSpPr>
        <p:pic>
          <p:nvPicPr>
            <p:cNvPr id="63492" name="Picture 4" descr="tutor upperside marked up.gif"/>
            <p:cNvPicPr>
              <a:picLocks noChangeAspect="1"/>
            </p:cNvPicPr>
            <p:nvPr/>
          </p:nvPicPr>
          <p:blipFill>
            <a:blip r:embed="rId2" cstate="print"/>
            <a:srcRect/>
            <a:stretch>
              <a:fillRect/>
            </a:stretch>
          </p:blipFill>
          <p:spPr bwMode="auto">
            <a:xfrm>
              <a:off x="1621027" y="1500174"/>
              <a:ext cx="5737055" cy="4224355"/>
            </a:xfrm>
            <a:prstGeom prst="rect">
              <a:avLst/>
            </a:prstGeom>
            <a:noFill/>
            <a:ln w="9525">
              <a:noFill/>
              <a:miter lim="800000"/>
              <a:headEnd/>
              <a:tailEnd/>
            </a:ln>
          </p:spPr>
        </p:pic>
        <p:sp>
          <p:nvSpPr>
            <p:cNvPr id="6" name="Freeform 5"/>
            <p:cNvSpPr/>
            <p:nvPr/>
          </p:nvSpPr>
          <p:spPr>
            <a:xfrm rot="3600000">
              <a:off x="4304837" y="5577701"/>
              <a:ext cx="447678" cy="142871"/>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sp>
        <p:nvSpPr>
          <p:cNvPr id="7" name="Rectangle 3"/>
          <p:cNvSpPr>
            <a:spLocks noChangeArrowheads="1"/>
          </p:cNvSpPr>
          <p:nvPr/>
        </p:nvSpPr>
        <p:spPr bwMode="auto">
          <a:xfrm>
            <a:off x="644525" y="3781425"/>
            <a:ext cx="2757488" cy="1074738"/>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3200" b="1" dirty="0">
                <a:solidFill>
                  <a:srgbClr val="FAFD00"/>
                </a:solidFill>
                <a:latin typeface="Arial" pitchFamily="34" charset="0"/>
              </a:rPr>
              <a:t>Aircraft yaws</a:t>
            </a:r>
          </a:p>
          <a:p>
            <a:pPr algn="ctr" eaLnBrk="0" hangingPunct="0">
              <a:defRPr/>
            </a:pPr>
            <a:r>
              <a:rPr lang="en-US" sz="3200" b="1" dirty="0">
                <a:solidFill>
                  <a:srgbClr val="FAFD00"/>
                </a:solidFill>
                <a:latin typeface="Arial" pitchFamily="34" charset="0"/>
              </a:rPr>
              <a:t>right</a:t>
            </a:r>
          </a:p>
        </p:txBody>
      </p:sp>
      <p:sp>
        <p:nvSpPr>
          <p:cNvPr id="8" name="TextBox 7">
            <a:extLst>
              <a:ext uri="{FF2B5EF4-FFF2-40B4-BE49-F238E27FC236}">
                <a16:creationId xmlns:a16="http://schemas.microsoft.com/office/drawing/2014/main" id="{113D08E9-6A4C-C049-B50F-2F7D3690BFDF}"/>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320893319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rot="1176379">
            <a:off x="1620838" y="1500188"/>
            <a:ext cx="5737225" cy="4376737"/>
            <a:chOff x="1621027" y="1500174"/>
            <a:chExt cx="5737055" cy="4376765"/>
          </a:xfrm>
        </p:grpSpPr>
        <p:pic>
          <p:nvPicPr>
            <p:cNvPr id="64516" name="Picture 4" descr="tutor upperside marked up.gif"/>
            <p:cNvPicPr>
              <a:picLocks noChangeAspect="1"/>
            </p:cNvPicPr>
            <p:nvPr/>
          </p:nvPicPr>
          <p:blipFill>
            <a:blip r:embed="rId2" cstate="print"/>
            <a:srcRect/>
            <a:stretch>
              <a:fillRect/>
            </a:stretch>
          </p:blipFill>
          <p:spPr bwMode="auto">
            <a:xfrm>
              <a:off x="1621027" y="1500174"/>
              <a:ext cx="5737055" cy="4224355"/>
            </a:xfrm>
            <a:prstGeom prst="rect">
              <a:avLst/>
            </a:prstGeom>
            <a:noFill/>
            <a:ln w="9525">
              <a:noFill/>
              <a:miter lim="800000"/>
              <a:headEnd/>
              <a:tailEnd/>
            </a:ln>
          </p:spPr>
        </p:pic>
        <p:sp>
          <p:nvSpPr>
            <p:cNvPr id="6" name="Freeform 5"/>
            <p:cNvSpPr/>
            <p:nvPr/>
          </p:nvSpPr>
          <p:spPr>
            <a:xfrm rot="3600000">
              <a:off x="4306639" y="5581832"/>
              <a:ext cx="447678" cy="142871"/>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sp>
        <p:nvSpPr>
          <p:cNvPr id="7" name="Rectangle 3"/>
          <p:cNvSpPr>
            <a:spLocks noChangeArrowheads="1"/>
          </p:cNvSpPr>
          <p:nvPr/>
        </p:nvSpPr>
        <p:spPr bwMode="auto">
          <a:xfrm>
            <a:off x="644525" y="3781425"/>
            <a:ext cx="2757488" cy="1074738"/>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3200" b="1" dirty="0">
                <a:solidFill>
                  <a:srgbClr val="FAFD00"/>
                </a:solidFill>
                <a:latin typeface="Arial" pitchFamily="34" charset="0"/>
              </a:rPr>
              <a:t>Aircraft yaws</a:t>
            </a:r>
          </a:p>
          <a:p>
            <a:pPr algn="ctr" eaLnBrk="0" hangingPunct="0">
              <a:defRPr/>
            </a:pPr>
            <a:r>
              <a:rPr lang="en-US" sz="3200" b="1" dirty="0">
                <a:solidFill>
                  <a:srgbClr val="FAFD00"/>
                </a:solidFill>
                <a:latin typeface="Arial" pitchFamily="34" charset="0"/>
              </a:rPr>
              <a:t>right</a:t>
            </a:r>
          </a:p>
        </p:txBody>
      </p:sp>
      <p:sp>
        <p:nvSpPr>
          <p:cNvPr id="8" name="TextBox 7">
            <a:extLst>
              <a:ext uri="{FF2B5EF4-FFF2-40B4-BE49-F238E27FC236}">
                <a16:creationId xmlns:a16="http://schemas.microsoft.com/office/drawing/2014/main" id="{4C31DB8D-E16B-5041-B88D-2BF27A178ABF}"/>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401532128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idx="4294967295"/>
          </p:nvPr>
        </p:nvSpPr>
        <p:spPr>
          <a:xfrm>
            <a:off x="2267744" y="1556792"/>
            <a:ext cx="5686400" cy="3536866"/>
          </a:xfrm>
        </p:spPr>
        <p:txBody>
          <a:bodyPr lIns="90488" tIns="44450" rIns="90488" bIns="44450"/>
          <a:lstStyle/>
          <a:p>
            <a:pPr eaLnBrk="1" hangingPunct="1"/>
            <a:r>
              <a:rPr lang="en-US" sz="3200" dirty="0">
                <a:solidFill>
                  <a:srgbClr val="FFFF00"/>
                </a:solidFill>
              </a:rPr>
              <a:t>Push right pedal forward</a:t>
            </a:r>
          </a:p>
          <a:p>
            <a:pPr eaLnBrk="1" hangingPunct="1"/>
            <a:r>
              <a:rPr lang="en-GB" sz="3200" dirty="0">
                <a:solidFill>
                  <a:srgbClr val="FFFF00"/>
                </a:solidFill>
              </a:rPr>
              <a:t>Rudder moves right</a:t>
            </a:r>
            <a:endParaRPr lang="en-US" sz="3200" dirty="0">
              <a:solidFill>
                <a:srgbClr val="FFFF00"/>
              </a:solidFill>
            </a:endParaRPr>
          </a:p>
          <a:p>
            <a:pPr eaLnBrk="1" hangingPunct="1"/>
            <a:r>
              <a:rPr lang="en-US" sz="3200" dirty="0">
                <a:solidFill>
                  <a:srgbClr val="FFFF00"/>
                </a:solidFill>
              </a:rPr>
              <a:t>Aircraft moves right</a:t>
            </a:r>
          </a:p>
          <a:p>
            <a:pPr eaLnBrk="1" hangingPunct="1"/>
            <a:r>
              <a:rPr lang="en-US" sz="3200" dirty="0">
                <a:solidFill>
                  <a:srgbClr val="FFFF00"/>
                </a:solidFill>
              </a:rPr>
              <a:t>Push left pedal forward</a:t>
            </a:r>
          </a:p>
          <a:p>
            <a:pPr eaLnBrk="1" hangingPunct="1"/>
            <a:r>
              <a:rPr lang="en-GB" sz="3200" dirty="0">
                <a:solidFill>
                  <a:srgbClr val="FFFF00"/>
                </a:solidFill>
              </a:rPr>
              <a:t>Rudder moves left</a:t>
            </a:r>
            <a:endParaRPr lang="en-US" sz="3200" dirty="0">
              <a:solidFill>
                <a:srgbClr val="FFFF00"/>
              </a:solidFill>
            </a:endParaRPr>
          </a:p>
          <a:p>
            <a:pPr eaLnBrk="1" hangingPunct="1"/>
            <a:r>
              <a:rPr lang="en-US" sz="3200" dirty="0">
                <a:solidFill>
                  <a:srgbClr val="FFFF00"/>
                </a:solidFill>
              </a:rPr>
              <a:t>Aircraft moves left</a:t>
            </a:r>
          </a:p>
        </p:txBody>
      </p:sp>
      <p:sp>
        <p:nvSpPr>
          <p:cNvPr id="65539" name="Rectangle 1026"/>
          <p:cNvSpPr>
            <a:spLocks noGrp="1" noChangeArrowheads="1"/>
          </p:cNvSpPr>
          <p:nvPr>
            <p:ph type="title" idx="4294967295"/>
          </p:nvPr>
        </p:nvSpPr>
        <p:spPr>
          <a:xfrm>
            <a:off x="0" y="548680"/>
            <a:ext cx="9143999" cy="701731"/>
          </a:xfrm>
        </p:spPr>
        <p:txBody>
          <a:bodyPr/>
          <a:lstStyle/>
          <a:p>
            <a:pPr algn="ctr" eaLnBrk="1" hangingPunct="1"/>
            <a:r>
              <a:rPr lang="en-GB" b="1" dirty="0">
                <a:solidFill>
                  <a:schemeClr val="tx1"/>
                </a:solidFill>
              </a:rPr>
              <a:t>Summary</a:t>
            </a:r>
          </a:p>
        </p:txBody>
      </p:sp>
      <p:sp>
        <p:nvSpPr>
          <p:cNvPr id="4" name="TextBox 3">
            <a:extLst>
              <a:ext uri="{FF2B5EF4-FFF2-40B4-BE49-F238E27FC236}">
                <a16:creationId xmlns:a16="http://schemas.microsoft.com/office/drawing/2014/main" id="{99B76F4C-A8AA-B94B-83FD-75A529A286A9}"/>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5548805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 calcmode="lin" valueType="num">
                                      <p:cBhvr additive="base">
                                        <p:cTn id="7" dur="500" fill="hold"/>
                                        <p:tgtEl>
                                          <p:spTgt spid="70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8">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0658">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58">
                                            <p:txEl>
                                              <p:pRg st="1" end="1"/>
                                            </p:txEl>
                                          </p:spTgt>
                                        </p:tgtEl>
                                        <p:attrNameLst>
                                          <p:attrName>style.visibility</p:attrName>
                                        </p:attrNameLst>
                                      </p:cBhvr>
                                      <p:to>
                                        <p:strVal val="visible"/>
                                      </p:to>
                                    </p:set>
                                    <p:anim calcmode="lin" valueType="num">
                                      <p:cBhvr additive="base">
                                        <p:cTn id="13" dur="500" fill="hold"/>
                                        <p:tgtEl>
                                          <p:spTgt spid="706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8">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0658">
                                            <p:txEl>
                                              <p:pRg st="1" end="1"/>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0658">
                                            <p:txEl>
                                              <p:pRg st="2" end="2"/>
                                            </p:txEl>
                                          </p:spTgt>
                                        </p:tgtEl>
                                        <p:attrNameLst>
                                          <p:attrName>style.visibility</p:attrName>
                                        </p:attrNameLst>
                                      </p:cBhvr>
                                      <p:to>
                                        <p:strVal val="visible"/>
                                      </p:to>
                                    </p:set>
                                    <p:anim calcmode="lin" valueType="num">
                                      <p:cBhvr additive="base">
                                        <p:cTn id="19" dur="500" fill="hold"/>
                                        <p:tgtEl>
                                          <p:spTgt spid="706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8">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0658">
                                            <p:txEl>
                                              <p:pRg st="2" end="2"/>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658">
                                            <p:txEl>
                                              <p:pRg st="3" end="3"/>
                                            </p:txEl>
                                          </p:spTgt>
                                        </p:tgtEl>
                                        <p:attrNameLst>
                                          <p:attrName>style.visibility</p:attrName>
                                        </p:attrNameLst>
                                      </p:cBhvr>
                                      <p:to>
                                        <p:strVal val="visible"/>
                                      </p:to>
                                    </p:set>
                                    <p:anim calcmode="lin" valueType="num">
                                      <p:cBhvr additive="base">
                                        <p:cTn id="25" dur="500" fill="hold"/>
                                        <p:tgtEl>
                                          <p:spTgt spid="706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658">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0658">
                                            <p:txEl>
                                              <p:pRg st="3" end="3"/>
                                            </p:txEl>
                                          </p:spTgt>
                                        </p:tgtEl>
                                        <p:attrNameLst>
                                          <p:attrName>ppt_c</p:attrName>
                                        </p:attrNameLst>
                                      </p:cBhvr>
                                      <p:to>
                                        <a:schemeClr val="bg2"/>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0658">
                                            <p:txEl>
                                              <p:pRg st="4" end="4"/>
                                            </p:txEl>
                                          </p:spTgt>
                                        </p:tgtEl>
                                        <p:attrNameLst>
                                          <p:attrName>style.visibility</p:attrName>
                                        </p:attrNameLst>
                                      </p:cBhvr>
                                      <p:to>
                                        <p:strVal val="visible"/>
                                      </p:to>
                                    </p:set>
                                    <p:anim calcmode="lin" valueType="num">
                                      <p:cBhvr additive="base">
                                        <p:cTn id="31" dur="500" fill="hold"/>
                                        <p:tgtEl>
                                          <p:spTgt spid="7065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0658">
                                            <p:txEl>
                                              <p:pRg st="4" end="4"/>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0658">
                                            <p:txEl>
                                              <p:pRg st="4" end="4"/>
                                            </p:txEl>
                                          </p:spTgt>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0658">
                                            <p:txEl>
                                              <p:pRg st="5" end="5"/>
                                            </p:txEl>
                                          </p:spTgt>
                                        </p:tgtEl>
                                        <p:attrNameLst>
                                          <p:attrName>style.visibility</p:attrName>
                                        </p:attrNameLst>
                                      </p:cBhvr>
                                      <p:to>
                                        <p:strVal val="visible"/>
                                      </p:to>
                                    </p:set>
                                    <p:anim calcmode="lin" valueType="num">
                                      <p:cBhvr additive="base">
                                        <p:cTn id="37" dur="500" fill="hold"/>
                                        <p:tgtEl>
                                          <p:spTgt spid="7065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0658">
                                            <p:txEl>
                                              <p:pRg st="5" end="5"/>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70658">
                                            <p:txEl>
                                              <p:pRg st="5" end="5"/>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498725" y="1522413"/>
            <a:ext cx="4287838" cy="641350"/>
          </a:xfrm>
          <a:prstGeom prst="rect">
            <a:avLst/>
          </a:prstGeom>
          <a:noFill/>
          <a:ln w="12700">
            <a:noFill/>
            <a:miter lim="800000"/>
            <a:headEnd/>
            <a:tailEnd/>
          </a:ln>
        </p:spPr>
        <p:txBody>
          <a:bodyPr wrap="none" anchor="ctr"/>
          <a:lstStyle/>
          <a:p>
            <a:endParaRPr lang="en-GB" dirty="0">
              <a:latin typeface="Arial" pitchFamily="34" charset="0"/>
            </a:endParaRPr>
          </a:p>
        </p:txBody>
      </p:sp>
      <p:sp>
        <p:nvSpPr>
          <p:cNvPr id="66563" name="Rectangle 3"/>
          <p:cNvSpPr>
            <a:spLocks noChangeArrowheads="1"/>
          </p:cNvSpPr>
          <p:nvPr/>
        </p:nvSpPr>
        <p:spPr bwMode="auto">
          <a:xfrm>
            <a:off x="2727325" y="2681288"/>
            <a:ext cx="3724275" cy="1433512"/>
          </a:xfrm>
          <a:prstGeom prst="rect">
            <a:avLst/>
          </a:prstGeom>
          <a:noFill/>
          <a:ln w="12700">
            <a:noFill/>
            <a:miter lim="800000"/>
            <a:headEnd/>
            <a:tailEnd/>
          </a:ln>
        </p:spPr>
        <p:txBody>
          <a:bodyPr wrap="none" anchor="ctr"/>
          <a:lstStyle/>
          <a:p>
            <a:endParaRPr lang="en-GB" dirty="0">
              <a:latin typeface="Arial" pitchFamily="34" charset="0"/>
            </a:endParaRPr>
          </a:p>
        </p:txBody>
      </p:sp>
      <p:sp>
        <p:nvSpPr>
          <p:cNvPr id="2" name="TextBox 1">
            <a:extLst>
              <a:ext uri="{FF2B5EF4-FFF2-40B4-BE49-F238E27FC236}">
                <a16:creationId xmlns:a16="http://schemas.microsoft.com/office/drawing/2014/main" id="{6C9EDF20-19C1-914B-9BA5-2D164488DA55}"/>
              </a:ext>
            </a:extLst>
          </p:cNvPr>
          <p:cNvSpPr txBox="1"/>
          <p:nvPr/>
        </p:nvSpPr>
        <p:spPr>
          <a:xfrm>
            <a:off x="0" y="1939323"/>
            <a:ext cx="9144000" cy="769441"/>
          </a:xfrm>
          <a:prstGeom prst="rect">
            <a:avLst/>
          </a:prstGeom>
          <a:noFill/>
        </p:spPr>
        <p:txBody>
          <a:bodyPr wrap="square" rtlCol="0">
            <a:spAutoFit/>
          </a:bodyPr>
          <a:lstStyle/>
          <a:p>
            <a:pPr algn="ctr"/>
            <a:r>
              <a:rPr lang="en-US" sz="4400" b="1" dirty="0"/>
              <a:t>Elevator</a:t>
            </a:r>
          </a:p>
        </p:txBody>
      </p:sp>
      <p:sp>
        <p:nvSpPr>
          <p:cNvPr id="6" name="TextBox 5">
            <a:extLst>
              <a:ext uri="{FF2B5EF4-FFF2-40B4-BE49-F238E27FC236}">
                <a16:creationId xmlns:a16="http://schemas.microsoft.com/office/drawing/2014/main" id="{225BDACC-D3CF-E64C-A875-29F628B622A0}"/>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202950901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Line 2052"/>
          <p:cNvSpPr>
            <a:spLocks noChangeShapeType="1"/>
          </p:cNvSpPr>
          <p:nvPr/>
        </p:nvSpPr>
        <p:spPr bwMode="auto">
          <a:xfrm>
            <a:off x="2805113" y="2057400"/>
            <a:ext cx="393700" cy="561975"/>
          </a:xfrm>
          <a:prstGeom prst="line">
            <a:avLst/>
          </a:prstGeom>
          <a:noFill/>
          <a:ln w="76200">
            <a:solidFill>
              <a:srgbClr val="000000"/>
            </a:solidFill>
            <a:round/>
            <a:headEnd/>
            <a:tailEnd/>
          </a:ln>
        </p:spPr>
        <p:txBody>
          <a:bodyPr/>
          <a:lstStyle/>
          <a:p>
            <a:endParaRPr lang="en-GB" dirty="0"/>
          </a:p>
        </p:txBody>
      </p:sp>
      <p:grpSp>
        <p:nvGrpSpPr>
          <p:cNvPr id="2" name="Group 12"/>
          <p:cNvGrpSpPr>
            <a:grpSpLocks/>
          </p:cNvGrpSpPr>
          <p:nvPr/>
        </p:nvGrpSpPr>
        <p:grpSpPr bwMode="auto">
          <a:xfrm>
            <a:off x="2463800" y="785813"/>
            <a:ext cx="1639888" cy="1755775"/>
            <a:chOff x="2463800" y="785813"/>
            <a:chExt cx="1639874" cy="1755775"/>
          </a:xfrm>
        </p:grpSpPr>
        <p:sp>
          <p:nvSpPr>
            <p:cNvPr id="54277" name="Rectangle 2053"/>
            <p:cNvSpPr>
              <a:spLocks noChangeArrowheads="1"/>
            </p:cNvSpPr>
            <p:nvPr/>
          </p:nvSpPr>
          <p:spPr bwMode="auto">
            <a:xfrm>
              <a:off x="2463800" y="785813"/>
              <a:ext cx="1639874" cy="1074737"/>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Control</a:t>
              </a:r>
            </a:p>
            <a:p>
              <a:pPr eaLnBrk="0" hangingPunct="0">
                <a:defRPr/>
              </a:pPr>
              <a:r>
                <a:rPr lang="en-US" sz="3200" b="1" dirty="0">
                  <a:solidFill>
                    <a:srgbClr val="FAFD00"/>
                  </a:solidFill>
                  <a:latin typeface="Arial" pitchFamily="34" charset="0"/>
                </a:rPr>
                <a:t>column</a:t>
              </a:r>
            </a:p>
          </p:txBody>
        </p:sp>
        <p:sp>
          <p:nvSpPr>
            <p:cNvPr id="67595" name="Line 2055"/>
            <p:cNvSpPr>
              <a:spLocks noChangeShapeType="1"/>
            </p:cNvSpPr>
            <p:nvPr/>
          </p:nvSpPr>
          <p:spPr bwMode="auto">
            <a:xfrm rot="2108763">
              <a:off x="2969833" y="1979618"/>
              <a:ext cx="393393" cy="561970"/>
            </a:xfrm>
            <a:prstGeom prst="line">
              <a:avLst/>
            </a:prstGeom>
            <a:noFill/>
            <a:ln w="76200">
              <a:solidFill>
                <a:srgbClr val="000000"/>
              </a:solidFill>
              <a:round/>
              <a:headEnd/>
              <a:tailEnd/>
            </a:ln>
          </p:spPr>
          <p:txBody>
            <a:bodyPr/>
            <a:lstStyle/>
            <a:p>
              <a:endParaRPr lang="en-GB" dirty="0"/>
            </a:p>
          </p:txBody>
        </p:sp>
      </p:grpSp>
      <p:grpSp>
        <p:nvGrpSpPr>
          <p:cNvPr id="3" name="Group 11"/>
          <p:cNvGrpSpPr>
            <a:grpSpLocks/>
          </p:cNvGrpSpPr>
          <p:nvPr/>
        </p:nvGrpSpPr>
        <p:grpSpPr bwMode="auto">
          <a:xfrm>
            <a:off x="800100" y="1711325"/>
            <a:ext cx="2343150" cy="1074738"/>
            <a:chOff x="428596" y="1711325"/>
            <a:chExt cx="2343879" cy="1074653"/>
          </a:xfrm>
        </p:grpSpPr>
        <p:sp>
          <p:nvSpPr>
            <p:cNvPr id="8" name="Arc 7"/>
            <p:cNvSpPr/>
            <p:nvPr/>
          </p:nvSpPr>
          <p:spPr bwMode="auto">
            <a:xfrm rot="18671396">
              <a:off x="2379544" y="2067635"/>
              <a:ext cx="500022" cy="285839"/>
            </a:xfrm>
            <a:prstGeom prst="arc">
              <a:avLst/>
            </a:prstGeom>
            <a:ln>
              <a:headEnd type="triangle"/>
              <a:tailEnd type="none"/>
            </a:ln>
          </p:spPr>
          <p:style>
            <a:lnRef idx="2">
              <a:schemeClr val="dk1"/>
            </a:lnRef>
            <a:fillRef idx="0">
              <a:schemeClr val="dk1"/>
            </a:fillRef>
            <a:effectRef idx="1">
              <a:schemeClr val="dk1"/>
            </a:effectRef>
            <a:fontRef idx="minor">
              <a:schemeClr val="tx1"/>
            </a:fontRef>
          </p:style>
          <p:txBody>
            <a:bodyPr anchor="ctr"/>
            <a:lstStyle/>
            <a:p>
              <a:pPr algn="ctr">
                <a:defRPr/>
              </a:pPr>
              <a:endParaRPr lang="en-US" dirty="0">
                <a:latin typeface="Arial" pitchFamily="34" charset="0"/>
              </a:endParaRPr>
            </a:p>
          </p:txBody>
        </p:sp>
        <p:sp>
          <p:nvSpPr>
            <p:cNvPr id="10" name="Rectangle 2053"/>
            <p:cNvSpPr>
              <a:spLocks noChangeArrowheads="1"/>
            </p:cNvSpPr>
            <p:nvPr/>
          </p:nvSpPr>
          <p:spPr bwMode="auto">
            <a:xfrm>
              <a:off x="428596" y="1711325"/>
              <a:ext cx="1800785" cy="1074653"/>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Push </a:t>
              </a:r>
            </a:p>
            <a:p>
              <a:pPr eaLnBrk="0" hangingPunct="0">
                <a:defRPr/>
              </a:pPr>
              <a:r>
                <a:rPr lang="en-US" sz="3200" b="1" dirty="0">
                  <a:solidFill>
                    <a:srgbClr val="FAFD00"/>
                  </a:solidFill>
                  <a:latin typeface="Arial" pitchFamily="34" charset="0"/>
                </a:rPr>
                <a:t>Forward</a:t>
              </a:r>
            </a:p>
          </p:txBody>
        </p:sp>
      </p:grpSp>
      <p:pic>
        <p:nvPicPr>
          <p:cNvPr id="67589" name="Picture 12" descr="tutor no elevator.gif"/>
          <p:cNvPicPr>
            <a:picLocks noChangeAspect="1"/>
          </p:cNvPicPr>
          <p:nvPr/>
        </p:nvPicPr>
        <p:blipFill>
          <a:blip r:embed="rId3" cstate="print"/>
          <a:srcRect/>
          <a:stretch>
            <a:fillRect/>
          </a:stretch>
        </p:blipFill>
        <p:spPr bwMode="auto">
          <a:xfrm>
            <a:off x="963613" y="2286000"/>
            <a:ext cx="6608762" cy="2438400"/>
          </a:xfrm>
          <a:prstGeom prst="rect">
            <a:avLst/>
          </a:prstGeom>
          <a:noFill/>
          <a:ln w="9525">
            <a:noFill/>
            <a:miter lim="800000"/>
            <a:headEnd/>
            <a:tailEnd/>
          </a:ln>
        </p:spPr>
      </p:pic>
      <p:sp>
        <p:nvSpPr>
          <p:cNvPr id="17" name="Freeform 16"/>
          <p:cNvSpPr/>
          <p:nvPr/>
        </p:nvSpPr>
        <p:spPr>
          <a:xfrm>
            <a:off x="6178550" y="3357563"/>
            <a:ext cx="795338" cy="142875"/>
          </a:xfrm>
          <a:custGeom>
            <a:avLst/>
            <a:gdLst>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875763 w 901521"/>
              <a:gd name="connsiteY0" fmla="*/ 0 h 270456"/>
              <a:gd name="connsiteX1" fmla="*/ 0 w 901521"/>
              <a:gd name="connsiteY1" fmla="*/ 167425 h 270456"/>
              <a:gd name="connsiteX2" fmla="*/ 901521 w 901521"/>
              <a:gd name="connsiteY2" fmla="*/ 270456 h 270456"/>
              <a:gd name="connsiteX3" fmla="*/ 837127 w 901521"/>
              <a:gd name="connsiteY3" fmla="*/ 154546 h 270456"/>
              <a:gd name="connsiteX4" fmla="*/ 824248 w 901521"/>
              <a:gd name="connsiteY4" fmla="*/ 90152 h 270456"/>
              <a:gd name="connsiteX5" fmla="*/ 875763 w 901521"/>
              <a:gd name="connsiteY5" fmla="*/ 0 h 270456"/>
              <a:gd name="connsiteX6" fmla="*/ 875763 w 901521"/>
              <a:gd name="connsiteY6" fmla="*/ 0 h 270456"/>
              <a:gd name="connsiteX0" fmla="*/ 880056 w 905814"/>
              <a:gd name="connsiteY0" fmla="*/ 0 h 270456"/>
              <a:gd name="connsiteX1" fmla="*/ 4293 w 905814"/>
              <a:gd name="connsiteY1" fmla="*/ 167425 h 270456"/>
              <a:gd name="connsiteX2" fmla="*/ 905814 w 905814"/>
              <a:gd name="connsiteY2" fmla="*/ 270456 h 270456"/>
              <a:gd name="connsiteX3" fmla="*/ 841420 w 905814"/>
              <a:gd name="connsiteY3" fmla="*/ 154546 h 270456"/>
              <a:gd name="connsiteX4" fmla="*/ 828541 w 905814"/>
              <a:gd name="connsiteY4" fmla="*/ 90152 h 270456"/>
              <a:gd name="connsiteX5" fmla="*/ 880056 w 905814"/>
              <a:gd name="connsiteY5" fmla="*/ 0 h 270456"/>
              <a:gd name="connsiteX6" fmla="*/ 880056 w 905814"/>
              <a:gd name="connsiteY6" fmla="*/ 0 h 270456"/>
              <a:gd name="connsiteX0" fmla="*/ 880056 w 905814"/>
              <a:gd name="connsiteY0" fmla="*/ 0 h 272602"/>
              <a:gd name="connsiteX1" fmla="*/ 4293 w 905814"/>
              <a:gd name="connsiteY1" fmla="*/ 167425 h 272602"/>
              <a:gd name="connsiteX2" fmla="*/ 905814 w 905814"/>
              <a:gd name="connsiteY2" fmla="*/ 270456 h 272602"/>
              <a:gd name="connsiteX3" fmla="*/ 841420 w 905814"/>
              <a:gd name="connsiteY3" fmla="*/ 154546 h 272602"/>
              <a:gd name="connsiteX4" fmla="*/ 828541 w 905814"/>
              <a:gd name="connsiteY4" fmla="*/ 90152 h 272602"/>
              <a:gd name="connsiteX5" fmla="*/ 880056 w 905814"/>
              <a:gd name="connsiteY5" fmla="*/ 0 h 272602"/>
              <a:gd name="connsiteX6" fmla="*/ 880056 w 905814"/>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701434 w 1081059"/>
              <a:gd name="connsiteY0" fmla="*/ 0 h 272602"/>
              <a:gd name="connsiteX1" fmla="*/ 40017 w 1081059"/>
              <a:gd name="connsiteY1" fmla="*/ 167425 h 272602"/>
              <a:gd name="connsiteX2" fmla="*/ 941538 w 1081059"/>
              <a:gd name="connsiteY2" fmla="*/ 270456 h 272602"/>
              <a:gd name="connsiteX3" fmla="*/ 877144 w 1081059"/>
              <a:gd name="connsiteY3" fmla="*/ 154546 h 272602"/>
              <a:gd name="connsiteX4" fmla="*/ 864265 w 1081059"/>
              <a:gd name="connsiteY4" fmla="*/ 90152 h 272602"/>
              <a:gd name="connsiteX5" fmla="*/ 915780 w 1081059"/>
              <a:gd name="connsiteY5" fmla="*/ 0 h 272602"/>
              <a:gd name="connsiteX6" fmla="*/ 701434 w 1081059"/>
              <a:gd name="connsiteY6" fmla="*/ 0 h 272602"/>
              <a:gd name="connsiteX0" fmla="*/ 701434 w 1081059"/>
              <a:gd name="connsiteY0" fmla="*/ 27904 h 300506"/>
              <a:gd name="connsiteX1" fmla="*/ 40017 w 1081059"/>
              <a:gd name="connsiteY1" fmla="*/ 195329 h 300506"/>
              <a:gd name="connsiteX2" fmla="*/ 941538 w 1081059"/>
              <a:gd name="connsiteY2" fmla="*/ 298360 h 300506"/>
              <a:gd name="connsiteX3" fmla="*/ 877144 w 1081059"/>
              <a:gd name="connsiteY3" fmla="*/ 182450 h 300506"/>
              <a:gd name="connsiteX4" fmla="*/ 864265 w 1081059"/>
              <a:gd name="connsiteY4" fmla="*/ 118056 h 300506"/>
              <a:gd name="connsiteX5" fmla="*/ 915780 w 1081059"/>
              <a:gd name="connsiteY5" fmla="*/ 27904 h 300506"/>
              <a:gd name="connsiteX6" fmla="*/ 701434 w 1081059"/>
              <a:gd name="connsiteY6" fmla="*/ 27904 h 300506"/>
              <a:gd name="connsiteX0" fmla="*/ 701434 w 1081059"/>
              <a:gd name="connsiteY0" fmla="*/ 28704 h 301306"/>
              <a:gd name="connsiteX1" fmla="*/ 40017 w 1081059"/>
              <a:gd name="connsiteY1" fmla="*/ 196129 h 301306"/>
              <a:gd name="connsiteX2" fmla="*/ 941538 w 1081059"/>
              <a:gd name="connsiteY2" fmla="*/ 299160 h 301306"/>
              <a:gd name="connsiteX3" fmla="*/ 877144 w 1081059"/>
              <a:gd name="connsiteY3" fmla="*/ 183250 h 301306"/>
              <a:gd name="connsiteX4" fmla="*/ 864265 w 1081059"/>
              <a:gd name="connsiteY4" fmla="*/ 118856 h 301306"/>
              <a:gd name="connsiteX5" fmla="*/ 915780 w 1081059"/>
              <a:gd name="connsiteY5" fmla="*/ 28704 h 301306"/>
              <a:gd name="connsiteX6" fmla="*/ 916285 w 1081059"/>
              <a:gd name="connsiteY6" fmla="*/ 23908 h 301306"/>
              <a:gd name="connsiteX7" fmla="*/ 701434 w 1081059"/>
              <a:gd name="connsiteY7" fmla="*/ 28704 h 301306"/>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059" h="322622">
                <a:moveTo>
                  <a:pt x="701434" y="50020"/>
                </a:moveTo>
                <a:cubicBezTo>
                  <a:pt x="555474" y="77924"/>
                  <a:pt x="0" y="172369"/>
                  <a:pt x="40017" y="217445"/>
                </a:cubicBezTo>
                <a:cubicBezTo>
                  <a:pt x="80034" y="262521"/>
                  <a:pt x="802017" y="322622"/>
                  <a:pt x="941538" y="320476"/>
                </a:cubicBezTo>
                <a:cubicBezTo>
                  <a:pt x="1081059" y="318330"/>
                  <a:pt x="890023" y="234617"/>
                  <a:pt x="877144" y="204566"/>
                </a:cubicBezTo>
                <a:cubicBezTo>
                  <a:pt x="864265" y="174515"/>
                  <a:pt x="857826" y="165930"/>
                  <a:pt x="864265" y="140172"/>
                </a:cubicBezTo>
                <a:cubicBezTo>
                  <a:pt x="870704" y="114414"/>
                  <a:pt x="907110" y="65845"/>
                  <a:pt x="915780" y="50020"/>
                </a:cubicBezTo>
                <a:cubicBezTo>
                  <a:pt x="924450" y="34195"/>
                  <a:pt x="885315" y="92869"/>
                  <a:pt x="916285" y="45224"/>
                </a:cubicBezTo>
                <a:cubicBezTo>
                  <a:pt x="911499" y="0"/>
                  <a:pt x="847484" y="21316"/>
                  <a:pt x="701434" y="50020"/>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9" name="Freeform 18"/>
          <p:cNvSpPr/>
          <p:nvPr/>
        </p:nvSpPr>
        <p:spPr>
          <a:xfrm>
            <a:off x="6821488" y="3357563"/>
            <a:ext cx="447675" cy="142875"/>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2" name="TextBox 11">
            <a:extLst>
              <a:ext uri="{FF2B5EF4-FFF2-40B4-BE49-F238E27FC236}">
                <a16:creationId xmlns:a16="http://schemas.microsoft.com/office/drawing/2014/main" id="{9A14794A-FC30-5D41-B017-250161FE9C00}"/>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168509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7" descr="tutor no elevator.gif"/>
          <p:cNvPicPr>
            <a:picLocks noChangeAspect="1"/>
          </p:cNvPicPr>
          <p:nvPr/>
        </p:nvPicPr>
        <p:blipFill>
          <a:blip r:embed="rId3" cstate="print"/>
          <a:srcRect/>
          <a:stretch>
            <a:fillRect/>
          </a:stretch>
        </p:blipFill>
        <p:spPr bwMode="auto">
          <a:xfrm>
            <a:off x="963613" y="2286000"/>
            <a:ext cx="6608762" cy="2438400"/>
          </a:xfrm>
          <a:prstGeom prst="rect">
            <a:avLst/>
          </a:prstGeom>
          <a:noFill/>
          <a:ln w="9525">
            <a:noFill/>
            <a:miter lim="800000"/>
            <a:headEnd/>
            <a:tailEnd/>
          </a:ln>
        </p:spPr>
      </p:pic>
      <p:sp>
        <p:nvSpPr>
          <p:cNvPr id="9" name="Freeform 8"/>
          <p:cNvSpPr/>
          <p:nvPr/>
        </p:nvSpPr>
        <p:spPr>
          <a:xfrm>
            <a:off x="6178550" y="3357563"/>
            <a:ext cx="795338" cy="142875"/>
          </a:xfrm>
          <a:custGeom>
            <a:avLst/>
            <a:gdLst>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875763 w 901521"/>
              <a:gd name="connsiteY0" fmla="*/ 0 h 270456"/>
              <a:gd name="connsiteX1" fmla="*/ 0 w 901521"/>
              <a:gd name="connsiteY1" fmla="*/ 167425 h 270456"/>
              <a:gd name="connsiteX2" fmla="*/ 901521 w 901521"/>
              <a:gd name="connsiteY2" fmla="*/ 270456 h 270456"/>
              <a:gd name="connsiteX3" fmla="*/ 837127 w 901521"/>
              <a:gd name="connsiteY3" fmla="*/ 154546 h 270456"/>
              <a:gd name="connsiteX4" fmla="*/ 824248 w 901521"/>
              <a:gd name="connsiteY4" fmla="*/ 90152 h 270456"/>
              <a:gd name="connsiteX5" fmla="*/ 875763 w 901521"/>
              <a:gd name="connsiteY5" fmla="*/ 0 h 270456"/>
              <a:gd name="connsiteX6" fmla="*/ 875763 w 901521"/>
              <a:gd name="connsiteY6" fmla="*/ 0 h 270456"/>
              <a:gd name="connsiteX0" fmla="*/ 880056 w 905814"/>
              <a:gd name="connsiteY0" fmla="*/ 0 h 270456"/>
              <a:gd name="connsiteX1" fmla="*/ 4293 w 905814"/>
              <a:gd name="connsiteY1" fmla="*/ 167425 h 270456"/>
              <a:gd name="connsiteX2" fmla="*/ 905814 w 905814"/>
              <a:gd name="connsiteY2" fmla="*/ 270456 h 270456"/>
              <a:gd name="connsiteX3" fmla="*/ 841420 w 905814"/>
              <a:gd name="connsiteY3" fmla="*/ 154546 h 270456"/>
              <a:gd name="connsiteX4" fmla="*/ 828541 w 905814"/>
              <a:gd name="connsiteY4" fmla="*/ 90152 h 270456"/>
              <a:gd name="connsiteX5" fmla="*/ 880056 w 905814"/>
              <a:gd name="connsiteY5" fmla="*/ 0 h 270456"/>
              <a:gd name="connsiteX6" fmla="*/ 880056 w 905814"/>
              <a:gd name="connsiteY6" fmla="*/ 0 h 270456"/>
              <a:gd name="connsiteX0" fmla="*/ 880056 w 905814"/>
              <a:gd name="connsiteY0" fmla="*/ 0 h 272602"/>
              <a:gd name="connsiteX1" fmla="*/ 4293 w 905814"/>
              <a:gd name="connsiteY1" fmla="*/ 167425 h 272602"/>
              <a:gd name="connsiteX2" fmla="*/ 905814 w 905814"/>
              <a:gd name="connsiteY2" fmla="*/ 270456 h 272602"/>
              <a:gd name="connsiteX3" fmla="*/ 841420 w 905814"/>
              <a:gd name="connsiteY3" fmla="*/ 154546 h 272602"/>
              <a:gd name="connsiteX4" fmla="*/ 828541 w 905814"/>
              <a:gd name="connsiteY4" fmla="*/ 90152 h 272602"/>
              <a:gd name="connsiteX5" fmla="*/ 880056 w 905814"/>
              <a:gd name="connsiteY5" fmla="*/ 0 h 272602"/>
              <a:gd name="connsiteX6" fmla="*/ 880056 w 905814"/>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701434 w 1081059"/>
              <a:gd name="connsiteY0" fmla="*/ 0 h 272602"/>
              <a:gd name="connsiteX1" fmla="*/ 40017 w 1081059"/>
              <a:gd name="connsiteY1" fmla="*/ 167425 h 272602"/>
              <a:gd name="connsiteX2" fmla="*/ 941538 w 1081059"/>
              <a:gd name="connsiteY2" fmla="*/ 270456 h 272602"/>
              <a:gd name="connsiteX3" fmla="*/ 877144 w 1081059"/>
              <a:gd name="connsiteY3" fmla="*/ 154546 h 272602"/>
              <a:gd name="connsiteX4" fmla="*/ 864265 w 1081059"/>
              <a:gd name="connsiteY4" fmla="*/ 90152 h 272602"/>
              <a:gd name="connsiteX5" fmla="*/ 915780 w 1081059"/>
              <a:gd name="connsiteY5" fmla="*/ 0 h 272602"/>
              <a:gd name="connsiteX6" fmla="*/ 701434 w 1081059"/>
              <a:gd name="connsiteY6" fmla="*/ 0 h 272602"/>
              <a:gd name="connsiteX0" fmla="*/ 701434 w 1081059"/>
              <a:gd name="connsiteY0" fmla="*/ 27904 h 300506"/>
              <a:gd name="connsiteX1" fmla="*/ 40017 w 1081059"/>
              <a:gd name="connsiteY1" fmla="*/ 195329 h 300506"/>
              <a:gd name="connsiteX2" fmla="*/ 941538 w 1081059"/>
              <a:gd name="connsiteY2" fmla="*/ 298360 h 300506"/>
              <a:gd name="connsiteX3" fmla="*/ 877144 w 1081059"/>
              <a:gd name="connsiteY3" fmla="*/ 182450 h 300506"/>
              <a:gd name="connsiteX4" fmla="*/ 864265 w 1081059"/>
              <a:gd name="connsiteY4" fmla="*/ 118056 h 300506"/>
              <a:gd name="connsiteX5" fmla="*/ 915780 w 1081059"/>
              <a:gd name="connsiteY5" fmla="*/ 27904 h 300506"/>
              <a:gd name="connsiteX6" fmla="*/ 701434 w 1081059"/>
              <a:gd name="connsiteY6" fmla="*/ 27904 h 300506"/>
              <a:gd name="connsiteX0" fmla="*/ 701434 w 1081059"/>
              <a:gd name="connsiteY0" fmla="*/ 28704 h 301306"/>
              <a:gd name="connsiteX1" fmla="*/ 40017 w 1081059"/>
              <a:gd name="connsiteY1" fmla="*/ 196129 h 301306"/>
              <a:gd name="connsiteX2" fmla="*/ 941538 w 1081059"/>
              <a:gd name="connsiteY2" fmla="*/ 299160 h 301306"/>
              <a:gd name="connsiteX3" fmla="*/ 877144 w 1081059"/>
              <a:gd name="connsiteY3" fmla="*/ 183250 h 301306"/>
              <a:gd name="connsiteX4" fmla="*/ 864265 w 1081059"/>
              <a:gd name="connsiteY4" fmla="*/ 118856 h 301306"/>
              <a:gd name="connsiteX5" fmla="*/ 915780 w 1081059"/>
              <a:gd name="connsiteY5" fmla="*/ 28704 h 301306"/>
              <a:gd name="connsiteX6" fmla="*/ 916285 w 1081059"/>
              <a:gd name="connsiteY6" fmla="*/ 23908 h 301306"/>
              <a:gd name="connsiteX7" fmla="*/ 701434 w 1081059"/>
              <a:gd name="connsiteY7" fmla="*/ 28704 h 301306"/>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059" h="322622">
                <a:moveTo>
                  <a:pt x="701434" y="50020"/>
                </a:moveTo>
                <a:cubicBezTo>
                  <a:pt x="555474" y="77924"/>
                  <a:pt x="0" y="172369"/>
                  <a:pt x="40017" y="217445"/>
                </a:cubicBezTo>
                <a:cubicBezTo>
                  <a:pt x="80034" y="262521"/>
                  <a:pt x="802017" y="322622"/>
                  <a:pt x="941538" y="320476"/>
                </a:cubicBezTo>
                <a:cubicBezTo>
                  <a:pt x="1081059" y="318330"/>
                  <a:pt x="890023" y="234617"/>
                  <a:pt x="877144" y="204566"/>
                </a:cubicBezTo>
                <a:cubicBezTo>
                  <a:pt x="864265" y="174515"/>
                  <a:pt x="857826" y="165930"/>
                  <a:pt x="864265" y="140172"/>
                </a:cubicBezTo>
                <a:cubicBezTo>
                  <a:pt x="870704" y="114414"/>
                  <a:pt x="907110" y="65845"/>
                  <a:pt x="915780" y="50020"/>
                </a:cubicBezTo>
                <a:cubicBezTo>
                  <a:pt x="924450" y="34195"/>
                  <a:pt x="885315" y="92869"/>
                  <a:pt x="916285" y="45224"/>
                </a:cubicBezTo>
                <a:cubicBezTo>
                  <a:pt x="911499" y="0"/>
                  <a:pt x="847484" y="21316"/>
                  <a:pt x="701434" y="50020"/>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0" name="Freeform 9"/>
          <p:cNvSpPr/>
          <p:nvPr/>
        </p:nvSpPr>
        <p:spPr>
          <a:xfrm>
            <a:off x="6821488" y="3357563"/>
            <a:ext cx="447675" cy="142875"/>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68613" name="Oval 5"/>
          <p:cNvSpPr>
            <a:spLocks noChangeArrowheads="1"/>
          </p:cNvSpPr>
          <p:nvPr/>
        </p:nvSpPr>
        <p:spPr bwMode="auto">
          <a:xfrm>
            <a:off x="6535738" y="3071813"/>
            <a:ext cx="1000125" cy="1000125"/>
          </a:xfrm>
          <a:prstGeom prst="ellipse">
            <a:avLst/>
          </a:prstGeom>
          <a:noFill/>
          <a:ln w="50800">
            <a:solidFill>
              <a:schemeClr val="hlink"/>
            </a:solidFill>
            <a:round/>
            <a:headEnd/>
            <a:tailEnd/>
          </a:ln>
        </p:spPr>
        <p:txBody>
          <a:bodyPr wrap="none" anchor="ctr"/>
          <a:lstStyle/>
          <a:p>
            <a:endParaRPr lang="en-GB" dirty="0">
              <a:latin typeface="Arial" pitchFamily="34" charset="0"/>
            </a:endParaRPr>
          </a:p>
        </p:txBody>
      </p:sp>
      <p:grpSp>
        <p:nvGrpSpPr>
          <p:cNvPr id="2" name="Group 11"/>
          <p:cNvGrpSpPr>
            <a:grpSpLocks/>
          </p:cNvGrpSpPr>
          <p:nvPr/>
        </p:nvGrpSpPr>
        <p:grpSpPr bwMode="auto">
          <a:xfrm>
            <a:off x="4749800" y="1571625"/>
            <a:ext cx="2525713" cy="2027238"/>
            <a:chOff x="4643438" y="1857364"/>
            <a:chExt cx="2526462" cy="2026517"/>
          </a:xfrm>
        </p:grpSpPr>
        <p:sp>
          <p:nvSpPr>
            <p:cNvPr id="56324" name="Rectangle 4"/>
            <p:cNvSpPr>
              <a:spLocks noChangeArrowheads="1"/>
            </p:cNvSpPr>
            <p:nvPr/>
          </p:nvSpPr>
          <p:spPr bwMode="auto">
            <a:xfrm>
              <a:off x="4643438" y="1857364"/>
              <a:ext cx="1800759" cy="1566306"/>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Elevator</a:t>
              </a:r>
            </a:p>
            <a:p>
              <a:pPr eaLnBrk="0" hangingPunct="0">
                <a:defRPr/>
              </a:pPr>
              <a:r>
                <a:rPr lang="en-US" sz="3200" b="1" dirty="0">
                  <a:solidFill>
                    <a:srgbClr val="FAFD00"/>
                  </a:solidFill>
                  <a:latin typeface="Arial" pitchFamily="34" charset="0"/>
                </a:rPr>
                <a:t>moves</a:t>
              </a:r>
            </a:p>
            <a:p>
              <a:pPr eaLnBrk="0" hangingPunct="0">
                <a:defRPr/>
              </a:pPr>
              <a:r>
                <a:rPr lang="en-US" sz="3200" b="1" dirty="0">
                  <a:solidFill>
                    <a:srgbClr val="FAFD00"/>
                  </a:solidFill>
                  <a:latin typeface="Arial" pitchFamily="34" charset="0"/>
                </a:rPr>
                <a:t>down</a:t>
              </a:r>
            </a:p>
          </p:txBody>
        </p:sp>
        <p:sp>
          <p:nvSpPr>
            <p:cNvPr id="11" name="Freeform 10"/>
            <p:cNvSpPr/>
            <p:nvPr/>
          </p:nvSpPr>
          <p:spPr>
            <a:xfrm rot="1700332">
              <a:off x="6722092" y="3741057"/>
              <a:ext cx="447808" cy="142824"/>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sp>
        <p:nvSpPr>
          <p:cNvPr id="12" name="TextBox 11">
            <a:extLst>
              <a:ext uri="{FF2B5EF4-FFF2-40B4-BE49-F238E27FC236}">
                <a16:creationId xmlns:a16="http://schemas.microsoft.com/office/drawing/2014/main" id="{E4646730-A05D-E845-9B1E-70CD7B71EBC0}"/>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36730671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226768">
            <a:off x="1046163" y="2176463"/>
            <a:ext cx="6608762" cy="2438400"/>
            <a:chOff x="857224" y="2571744"/>
            <a:chExt cx="6609380" cy="2438412"/>
          </a:xfrm>
        </p:grpSpPr>
        <p:pic>
          <p:nvPicPr>
            <p:cNvPr id="69638" name="Picture 3" descr="tutor no elevator.gif"/>
            <p:cNvPicPr>
              <a:picLocks noChangeAspect="1"/>
            </p:cNvPicPr>
            <p:nvPr/>
          </p:nvPicPr>
          <p:blipFill>
            <a:blip r:embed="rId2" cstate="print"/>
            <a:srcRect/>
            <a:stretch>
              <a:fillRect/>
            </a:stretch>
          </p:blipFill>
          <p:spPr bwMode="auto">
            <a:xfrm>
              <a:off x="857224" y="2571744"/>
              <a:ext cx="6609380" cy="2438412"/>
            </a:xfrm>
            <a:prstGeom prst="rect">
              <a:avLst/>
            </a:prstGeom>
            <a:noFill/>
            <a:ln w="9525">
              <a:noFill/>
              <a:miter lim="800000"/>
              <a:headEnd/>
              <a:tailEnd/>
            </a:ln>
          </p:spPr>
        </p:pic>
        <p:sp>
          <p:nvSpPr>
            <p:cNvPr id="5" name="Freeform 4"/>
            <p:cNvSpPr/>
            <p:nvPr/>
          </p:nvSpPr>
          <p:spPr>
            <a:xfrm>
              <a:off x="6062627" y="3634278"/>
              <a:ext cx="795411" cy="142876"/>
            </a:xfrm>
            <a:custGeom>
              <a:avLst/>
              <a:gdLst>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875763 w 901521"/>
                <a:gd name="connsiteY0" fmla="*/ 0 h 270456"/>
                <a:gd name="connsiteX1" fmla="*/ 0 w 901521"/>
                <a:gd name="connsiteY1" fmla="*/ 167425 h 270456"/>
                <a:gd name="connsiteX2" fmla="*/ 901521 w 901521"/>
                <a:gd name="connsiteY2" fmla="*/ 270456 h 270456"/>
                <a:gd name="connsiteX3" fmla="*/ 837127 w 901521"/>
                <a:gd name="connsiteY3" fmla="*/ 154546 h 270456"/>
                <a:gd name="connsiteX4" fmla="*/ 824248 w 901521"/>
                <a:gd name="connsiteY4" fmla="*/ 90152 h 270456"/>
                <a:gd name="connsiteX5" fmla="*/ 875763 w 901521"/>
                <a:gd name="connsiteY5" fmla="*/ 0 h 270456"/>
                <a:gd name="connsiteX6" fmla="*/ 875763 w 901521"/>
                <a:gd name="connsiteY6" fmla="*/ 0 h 270456"/>
                <a:gd name="connsiteX0" fmla="*/ 880056 w 905814"/>
                <a:gd name="connsiteY0" fmla="*/ 0 h 270456"/>
                <a:gd name="connsiteX1" fmla="*/ 4293 w 905814"/>
                <a:gd name="connsiteY1" fmla="*/ 167425 h 270456"/>
                <a:gd name="connsiteX2" fmla="*/ 905814 w 905814"/>
                <a:gd name="connsiteY2" fmla="*/ 270456 h 270456"/>
                <a:gd name="connsiteX3" fmla="*/ 841420 w 905814"/>
                <a:gd name="connsiteY3" fmla="*/ 154546 h 270456"/>
                <a:gd name="connsiteX4" fmla="*/ 828541 w 905814"/>
                <a:gd name="connsiteY4" fmla="*/ 90152 h 270456"/>
                <a:gd name="connsiteX5" fmla="*/ 880056 w 905814"/>
                <a:gd name="connsiteY5" fmla="*/ 0 h 270456"/>
                <a:gd name="connsiteX6" fmla="*/ 880056 w 905814"/>
                <a:gd name="connsiteY6" fmla="*/ 0 h 270456"/>
                <a:gd name="connsiteX0" fmla="*/ 880056 w 905814"/>
                <a:gd name="connsiteY0" fmla="*/ 0 h 272602"/>
                <a:gd name="connsiteX1" fmla="*/ 4293 w 905814"/>
                <a:gd name="connsiteY1" fmla="*/ 167425 h 272602"/>
                <a:gd name="connsiteX2" fmla="*/ 905814 w 905814"/>
                <a:gd name="connsiteY2" fmla="*/ 270456 h 272602"/>
                <a:gd name="connsiteX3" fmla="*/ 841420 w 905814"/>
                <a:gd name="connsiteY3" fmla="*/ 154546 h 272602"/>
                <a:gd name="connsiteX4" fmla="*/ 828541 w 905814"/>
                <a:gd name="connsiteY4" fmla="*/ 90152 h 272602"/>
                <a:gd name="connsiteX5" fmla="*/ 880056 w 905814"/>
                <a:gd name="connsiteY5" fmla="*/ 0 h 272602"/>
                <a:gd name="connsiteX6" fmla="*/ 880056 w 905814"/>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701434 w 1081059"/>
                <a:gd name="connsiteY0" fmla="*/ 0 h 272602"/>
                <a:gd name="connsiteX1" fmla="*/ 40017 w 1081059"/>
                <a:gd name="connsiteY1" fmla="*/ 167425 h 272602"/>
                <a:gd name="connsiteX2" fmla="*/ 941538 w 1081059"/>
                <a:gd name="connsiteY2" fmla="*/ 270456 h 272602"/>
                <a:gd name="connsiteX3" fmla="*/ 877144 w 1081059"/>
                <a:gd name="connsiteY3" fmla="*/ 154546 h 272602"/>
                <a:gd name="connsiteX4" fmla="*/ 864265 w 1081059"/>
                <a:gd name="connsiteY4" fmla="*/ 90152 h 272602"/>
                <a:gd name="connsiteX5" fmla="*/ 915780 w 1081059"/>
                <a:gd name="connsiteY5" fmla="*/ 0 h 272602"/>
                <a:gd name="connsiteX6" fmla="*/ 701434 w 1081059"/>
                <a:gd name="connsiteY6" fmla="*/ 0 h 272602"/>
                <a:gd name="connsiteX0" fmla="*/ 701434 w 1081059"/>
                <a:gd name="connsiteY0" fmla="*/ 27904 h 300506"/>
                <a:gd name="connsiteX1" fmla="*/ 40017 w 1081059"/>
                <a:gd name="connsiteY1" fmla="*/ 195329 h 300506"/>
                <a:gd name="connsiteX2" fmla="*/ 941538 w 1081059"/>
                <a:gd name="connsiteY2" fmla="*/ 298360 h 300506"/>
                <a:gd name="connsiteX3" fmla="*/ 877144 w 1081059"/>
                <a:gd name="connsiteY3" fmla="*/ 182450 h 300506"/>
                <a:gd name="connsiteX4" fmla="*/ 864265 w 1081059"/>
                <a:gd name="connsiteY4" fmla="*/ 118056 h 300506"/>
                <a:gd name="connsiteX5" fmla="*/ 915780 w 1081059"/>
                <a:gd name="connsiteY5" fmla="*/ 27904 h 300506"/>
                <a:gd name="connsiteX6" fmla="*/ 701434 w 1081059"/>
                <a:gd name="connsiteY6" fmla="*/ 27904 h 300506"/>
                <a:gd name="connsiteX0" fmla="*/ 701434 w 1081059"/>
                <a:gd name="connsiteY0" fmla="*/ 28704 h 301306"/>
                <a:gd name="connsiteX1" fmla="*/ 40017 w 1081059"/>
                <a:gd name="connsiteY1" fmla="*/ 196129 h 301306"/>
                <a:gd name="connsiteX2" fmla="*/ 941538 w 1081059"/>
                <a:gd name="connsiteY2" fmla="*/ 299160 h 301306"/>
                <a:gd name="connsiteX3" fmla="*/ 877144 w 1081059"/>
                <a:gd name="connsiteY3" fmla="*/ 183250 h 301306"/>
                <a:gd name="connsiteX4" fmla="*/ 864265 w 1081059"/>
                <a:gd name="connsiteY4" fmla="*/ 118856 h 301306"/>
                <a:gd name="connsiteX5" fmla="*/ 915780 w 1081059"/>
                <a:gd name="connsiteY5" fmla="*/ 28704 h 301306"/>
                <a:gd name="connsiteX6" fmla="*/ 916285 w 1081059"/>
                <a:gd name="connsiteY6" fmla="*/ 23908 h 301306"/>
                <a:gd name="connsiteX7" fmla="*/ 701434 w 1081059"/>
                <a:gd name="connsiteY7" fmla="*/ 28704 h 301306"/>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059" h="322622">
                  <a:moveTo>
                    <a:pt x="701434" y="50020"/>
                  </a:moveTo>
                  <a:cubicBezTo>
                    <a:pt x="555474" y="77924"/>
                    <a:pt x="0" y="172369"/>
                    <a:pt x="40017" y="217445"/>
                  </a:cubicBezTo>
                  <a:cubicBezTo>
                    <a:pt x="80034" y="262521"/>
                    <a:pt x="802017" y="322622"/>
                    <a:pt x="941538" y="320476"/>
                  </a:cubicBezTo>
                  <a:cubicBezTo>
                    <a:pt x="1081059" y="318330"/>
                    <a:pt x="890023" y="234617"/>
                    <a:pt x="877144" y="204566"/>
                  </a:cubicBezTo>
                  <a:cubicBezTo>
                    <a:pt x="864265" y="174515"/>
                    <a:pt x="857826" y="165930"/>
                    <a:pt x="864265" y="140172"/>
                  </a:cubicBezTo>
                  <a:cubicBezTo>
                    <a:pt x="870704" y="114414"/>
                    <a:pt x="907110" y="65845"/>
                    <a:pt x="915780" y="50020"/>
                  </a:cubicBezTo>
                  <a:cubicBezTo>
                    <a:pt x="924450" y="34195"/>
                    <a:pt x="885315" y="92869"/>
                    <a:pt x="916285" y="45224"/>
                  </a:cubicBezTo>
                  <a:cubicBezTo>
                    <a:pt x="911499" y="0"/>
                    <a:pt x="847484" y="21316"/>
                    <a:pt x="701434" y="50020"/>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6" name="Freeform 5"/>
            <p:cNvSpPr/>
            <p:nvPr/>
          </p:nvSpPr>
          <p:spPr>
            <a:xfrm rot="1700332">
              <a:off x="6721864" y="3741115"/>
              <a:ext cx="447717" cy="142876"/>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grpSp>
        <p:nvGrpSpPr>
          <p:cNvPr id="3" name="Group 3"/>
          <p:cNvGrpSpPr>
            <a:grpSpLocks/>
          </p:cNvGrpSpPr>
          <p:nvPr/>
        </p:nvGrpSpPr>
        <p:grpSpPr bwMode="auto">
          <a:xfrm>
            <a:off x="762000" y="4572000"/>
            <a:ext cx="3089275" cy="1427163"/>
            <a:chOff x="480" y="2880"/>
            <a:chExt cx="1946" cy="899"/>
          </a:xfrm>
        </p:grpSpPr>
        <p:sp>
          <p:nvSpPr>
            <p:cNvPr id="8" name="Rectangle 4"/>
            <p:cNvSpPr>
              <a:spLocks noChangeArrowheads="1"/>
            </p:cNvSpPr>
            <p:nvPr/>
          </p:nvSpPr>
          <p:spPr bwMode="auto">
            <a:xfrm>
              <a:off x="663" y="3102"/>
              <a:ext cx="1763" cy="677"/>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Nose</a:t>
              </a:r>
            </a:p>
            <a:p>
              <a:pPr eaLnBrk="0" hangingPunct="0">
                <a:defRPr/>
              </a:pPr>
              <a:r>
                <a:rPr lang="en-US" sz="3200" b="1" dirty="0">
                  <a:solidFill>
                    <a:srgbClr val="FAFD00"/>
                  </a:solidFill>
                  <a:latin typeface="Arial" pitchFamily="34" charset="0"/>
                </a:rPr>
                <a:t>pitches down</a:t>
              </a:r>
            </a:p>
          </p:txBody>
        </p:sp>
        <p:sp>
          <p:nvSpPr>
            <p:cNvPr id="69637" name="Line 5"/>
            <p:cNvSpPr>
              <a:spLocks noChangeShapeType="1"/>
            </p:cNvSpPr>
            <p:nvPr/>
          </p:nvSpPr>
          <p:spPr bwMode="auto">
            <a:xfrm>
              <a:off x="480" y="2880"/>
              <a:ext cx="0" cy="624"/>
            </a:xfrm>
            <a:prstGeom prst="line">
              <a:avLst/>
            </a:prstGeom>
            <a:noFill/>
            <a:ln w="50800">
              <a:solidFill>
                <a:srgbClr val="FAFD00"/>
              </a:solidFill>
              <a:round/>
              <a:headEnd/>
              <a:tailEnd type="triangle" w="med" len="med"/>
            </a:ln>
          </p:spPr>
          <p:txBody>
            <a:bodyPr/>
            <a:lstStyle/>
            <a:p>
              <a:endParaRPr lang="en-GB" dirty="0"/>
            </a:p>
          </p:txBody>
        </p:sp>
      </p:grpSp>
      <p:sp>
        <p:nvSpPr>
          <p:cNvPr id="9" name="TextBox 8">
            <a:extLst>
              <a:ext uri="{FF2B5EF4-FFF2-40B4-BE49-F238E27FC236}">
                <a16:creationId xmlns:a16="http://schemas.microsoft.com/office/drawing/2014/main" id="{CF62901E-6D9C-8D49-B83A-8F52DEF61314}"/>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20982183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288" y="430213"/>
            <a:ext cx="2694969" cy="701731"/>
          </a:xfrm>
        </p:spPr>
        <p:txBody>
          <a:bodyPr/>
          <a:lstStyle/>
          <a:p>
            <a:r>
              <a:rPr lang="en-GB" dirty="0"/>
              <a:t>Viking T1</a:t>
            </a:r>
          </a:p>
        </p:txBody>
      </p:sp>
      <p:sp>
        <p:nvSpPr>
          <p:cNvPr id="6" name="TextBox 5"/>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
        <p:nvSpPr>
          <p:cNvPr id="7" name="Content Placeholder 4"/>
          <p:cNvSpPr>
            <a:spLocks noGrp="1"/>
          </p:cNvSpPr>
          <p:nvPr>
            <p:ph idx="1"/>
          </p:nvPr>
        </p:nvSpPr>
        <p:spPr>
          <a:xfrm>
            <a:off x="395288" y="1412776"/>
            <a:ext cx="4681537" cy="4968974"/>
          </a:xfrm>
        </p:spPr>
        <p:txBody>
          <a:bodyPr>
            <a:normAutofit fontScale="85000" lnSpcReduction="10000"/>
          </a:bodyPr>
          <a:lstStyle/>
          <a:p>
            <a:endParaRPr lang="en-GB" dirty="0"/>
          </a:p>
          <a:p>
            <a:r>
              <a:rPr lang="en-GB" dirty="0">
                <a:solidFill>
                  <a:srgbClr val="FFFF00"/>
                </a:solidFill>
              </a:rPr>
              <a:t>The Grob G103A Twin II Acro, known by the RAF as the Viking T1</a:t>
            </a:r>
          </a:p>
          <a:p>
            <a:endParaRPr lang="en-GB" dirty="0">
              <a:solidFill>
                <a:srgbClr val="FFFF00"/>
              </a:solidFill>
            </a:endParaRPr>
          </a:p>
          <a:p>
            <a:r>
              <a:rPr lang="en-GB" dirty="0">
                <a:solidFill>
                  <a:srgbClr val="FFFF00"/>
                </a:solidFill>
              </a:rPr>
              <a:t>Used by the RAF Air Cadets to give basic gliding training</a:t>
            </a:r>
          </a:p>
          <a:p>
            <a:endParaRPr lang="en-GB" dirty="0">
              <a:solidFill>
                <a:srgbClr val="FFFF00"/>
              </a:solidFill>
            </a:endParaRPr>
          </a:p>
          <a:p>
            <a:r>
              <a:rPr lang="en-GB" dirty="0">
                <a:solidFill>
                  <a:srgbClr val="FFFF00"/>
                </a:solidFill>
              </a:rPr>
              <a:t>Used by the Volunteer Gliding Squadrons</a:t>
            </a:r>
          </a:p>
          <a:p>
            <a:endParaRPr lang="en-GB" dirty="0">
              <a:solidFill>
                <a:srgbClr val="FFFF00"/>
              </a:solidFill>
            </a:endParaRPr>
          </a:p>
          <a:p>
            <a:r>
              <a:rPr lang="en-GB" dirty="0">
                <a:solidFill>
                  <a:srgbClr val="FFFF00"/>
                </a:solidFill>
              </a:rPr>
              <a:t>Two seat tandem with dual controls </a:t>
            </a:r>
          </a:p>
          <a:p>
            <a:endParaRPr lang="en-GB" dirty="0">
              <a:solidFill>
                <a:srgbClr val="FFFF00"/>
              </a:solidFill>
            </a:endParaRPr>
          </a:p>
          <a:p>
            <a:r>
              <a:rPr lang="en-GB" dirty="0">
                <a:solidFill>
                  <a:srgbClr val="FFFF00"/>
                </a:solidFill>
              </a:rPr>
              <a:t>Normally winch-launched but can be aero-towed</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157412"/>
            <a:ext cx="38100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4096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487005">
            <a:off x="1046163" y="2176463"/>
            <a:ext cx="6608762" cy="2438400"/>
            <a:chOff x="857224" y="2571744"/>
            <a:chExt cx="6609380" cy="2438412"/>
          </a:xfrm>
        </p:grpSpPr>
        <p:pic>
          <p:nvPicPr>
            <p:cNvPr id="70662" name="Picture 3" descr="tutor no elevator.gif"/>
            <p:cNvPicPr>
              <a:picLocks noChangeAspect="1"/>
            </p:cNvPicPr>
            <p:nvPr/>
          </p:nvPicPr>
          <p:blipFill>
            <a:blip r:embed="rId2" cstate="print"/>
            <a:srcRect/>
            <a:stretch>
              <a:fillRect/>
            </a:stretch>
          </p:blipFill>
          <p:spPr bwMode="auto">
            <a:xfrm>
              <a:off x="857224" y="2571744"/>
              <a:ext cx="6609380" cy="2438412"/>
            </a:xfrm>
            <a:prstGeom prst="rect">
              <a:avLst/>
            </a:prstGeom>
            <a:noFill/>
            <a:ln w="9525">
              <a:noFill/>
              <a:miter lim="800000"/>
              <a:headEnd/>
              <a:tailEnd/>
            </a:ln>
          </p:spPr>
        </p:pic>
        <p:sp>
          <p:nvSpPr>
            <p:cNvPr id="5" name="Freeform 4"/>
            <p:cNvSpPr/>
            <p:nvPr/>
          </p:nvSpPr>
          <p:spPr>
            <a:xfrm>
              <a:off x="6065145" y="3632316"/>
              <a:ext cx="795411" cy="142876"/>
            </a:xfrm>
            <a:custGeom>
              <a:avLst/>
              <a:gdLst>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875763 w 901521"/>
                <a:gd name="connsiteY0" fmla="*/ 0 h 270456"/>
                <a:gd name="connsiteX1" fmla="*/ 0 w 901521"/>
                <a:gd name="connsiteY1" fmla="*/ 167425 h 270456"/>
                <a:gd name="connsiteX2" fmla="*/ 901521 w 901521"/>
                <a:gd name="connsiteY2" fmla="*/ 270456 h 270456"/>
                <a:gd name="connsiteX3" fmla="*/ 837127 w 901521"/>
                <a:gd name="connsiteY3" fmla="*/ 154546 h 270456"/>
                <a:gd name="connsiteX4" fmla="*/ 824248 w 901521"/>
                <a:gd name="connsiteY4" fmla="*/ 90152 h 270456"/>
                <a:gd name="connsiteX5" fmla="*/ 875763 w 901521"/>
                <a:gd name="connsiteY5" fmla="*/ 0 h 270456"/>
                <a:gd name="connsiteX6" fmla="*/ 875763 w 901521"/>
                <a:gd name="connsiteY6" fmla="*/ 0 h 270456"/>
                <a:gd name="connsiteX0" fmla="*/ 880056 w 905814"/>
                <a:gd name="connsiteY0" fmla="*/ 0 h 270456"/>
                <a:gd name="connsiteX1" fmla="*/ 4293 w 905814"/>
                <a:gd name="connsiteY1" fmla="*/ 167425 h 270456"/>
                <a:gd name="connsiteX2" fmla="*/ 905814 w 905814"/>
                <a:gd name="connsiteY2" fmla="*/ 270456 h 270456"/>
                <a:gd name="connsiteX3" fmla="*/ 841420 w 905814"/>
                <a:gd name="connsiteY3" fmla="*/ 154546 h 270456"/>
                <a:gd name="connsiteX4" fmla="*/ 828541 w 905814"/>
                <a:gd name="connsiteY4" fmla="*/ 90152 h 270456"/>
                <a:gd name="connsiteX5" fmla="*/ 880056 w 905814"/>
                <a:gd name="connsiteY5" fmla="*/ 0 h 270456"/>
                <a:gd name="connsiteX6" fmla="*/ 880056 w 905814"/>
                <a:gd name="connsiteY6" fmla="*/ 0 h 270456"/>
                <a:gd name="connsiteX0" fmla="*/ 880056 w 905814"/>
                <a:gd name="connsiteY0" fmla="*/ 0 h 272602"/>
                <a:gd name="connsiteX1" fmla="*/ 4293 w 905814"/>
                <a:gd name="connsiteY1" fmla="*/ 167425 h 272602"/>
                <a:gd name="connsiteX2" fmla="*/ 905814 w 905814"/>
                <a:gd name="connsiteY2" fmla="*/ 270456 h 272602"/>
                <a:gd name="connsiteX3" fmla="*/ 841420 w 905814"/>
                <a:gd name="connsiteY3" fmla="*/ 154546 h 272602"/>
                <a:gd name="connsiteX4" fmla="*/ 828541 w 905814"/>
                <a:gd name="connsiteY4" fmla="*/ 90152 h 272602"/>
                <a:gd name="connsiteX5" fmla="*/ 880056 w 905814"/>
                <a:gd name="connsiteY5" fmla="*/ 0 h 272602"/>
                <a:gd name="connsiteX6" fmla="*/ 880056 w 905814"/>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701434 w 1081059"/>
                <a:gd name="connsiteY0" fmla="*/ 0 h 272602"/>
                <a:gd name="connsiteX1" fmla="*/ 40017 w 1081059"/>
                <a:gd name="connsiteY1" fmla="*/ 167425 h 272602"/>
                <a:gd name="connsiteX2" fmla="*/ 941538 w 1081059"/>
                <a:gd name="connsiteY2" fmla="*/ 270456 h 272602"/>
                <a:gd name="connsiteX3" fmla="*/ 877144 w 1081059"/>
                <a:gd name="connsiteY3" fmla="*/ 154546 h 272602"/>
                <a:gd name="connsiteX4" fmla="*/ 864265 w 1081059"/>
                <a:gd name="connsiteY4" fmla="*/ 90152 h 272602"/>
                <a:gd name="connsiteX5" fmla="*/ 915780 w 1081059"/>
                <a:gd name="connsiteY5" fmla="*/ 0 h 272602"/>
                <a:gd name="connsiteX6" fmla="*/ 701434 w 1081059"/>
                <a:gd name="connsiteY6" fmla="*/ 0 h 272602"/>
                <a:gd name="connsiteX0" fmla="*/ 701434 w 1081059"/>
                <a:gd name="connsiteY0" fmla="*/ 27904 h 300506"/>
                <a:gd name="connsiteX1" fmla="*/ 40017 w 1081059"/>
                <a:gd name="connsiteY1" fmla="*/ 195329 h 300506"/>
                <a:gd name="connsiteX2" fmla="*/ 941538 w 1081059"/>
                <a:gd name="connsiteY2" fmla="*/ 298360 h 300506"/>
                <a:gd name="connsiteX3" fmla="*/ 877144 w 1081059"/>
                <a:gd name="connsiteY3" fmla="*/ 182450 h 300506"/>
                <a:gd name="connsiteX4" fmla="*/ 864265 w 1081059"/>
                <a:gd name="connsiteY4" fmla="*/ 118056 h 300506"/>
                <a:gd name="connsiteX5" fmla="*/ 915780 w 1081059"/>
                <a:gd name="connsiteY5" fmla="*/ 27904 h 300506"/>
                <a:gd name="connsiteX6" fmla="*/ 701434 w 1081059"/>
                <a:gd name="connsiteY6" fmla="*/ 27904 h 300506"/>
                <a:gd name="connsiteX0" fmla="*/ 701434 w 1081059"/>
                <a:gd name="connsiteY0" fmla="*/ 28704 h 301306"/>
                <a:gd name="connsiteX1" fmla="*/ 40017 w 1081059"/>
                <a:gd name="connsiteY1" fmla="*/ 196129 h 301306"/>
                <a:gd name="connsiteX2" fmla="*/ 941538 w 1081059"/>
                <a:gd name="connsiteY2" fmla="*/ 299160 h 301306"/>
                <a:gd name="connsiteX3" fmla="*/ 877144 w 1081059"/>
                <a:gd name="connsiteY3" fmla="*/ 183250 h 301306"/>
                <a:gd name="connsiteX4" fmla="*/ 864265 w 1081059"/>
                <a:gd name="connsiteY4" fmla="*/ 118856 h 301306"/>
                <a:gd name="connsiteX5" fmla="*/ 915780 w 1081059"/>
                <a:gd name="connsiteY5" fmla="*/ 28704 h 301306"/>
                <a:gd name="connsiteX6" fmla="*/ 916285 w 1081059"/>
                <a:gd name="connsiteY6" fmla="*/ 23908 h 301306"/>
                <a:gd name="connsiteX7" fmla="*/ 701434 w 1081059"/>
                <a:gd name="connsiteY7" fmla="*/ 28704 h 301306"/>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059" h="322622">
                  <a:moveTo>
                    <a:pt x="701434" y="50020"/>
                  </a:moveTo>
                  <a:cubicBezTo>
                    <a:pt x="555474" y="77924"/>
                    <a:pt x="0" y="172369"/>
                    <a:pt x="40017" y="217445"/>
                  </a:cubicBezTo>
                  <a:cubicBezTo>
                    <a:pt x="80034" y="262521"/>
                    <a:pt x="802017" y="322622"/>
                    <a:pt x="941538" y="320476"/>
                  </a:cubicBezTo>
                  <a:cubicBezTo>
                    <a:pt x="1081059" y="318330"/>
                    <a:pt x="890023" y="234617"/>
                    <a:pt x="877144" y="204566"/>
                  </a:cubicBezTo>
                  <a:cubicBezTo>
                    <a:pt x="864265" y="174515"/>
                    <a:pt x="857826" y="165930"/>
                    <a:pt x="864265" y="140172"/>
                  </a:cubicBezTo>
                  <a:cubicBezTo>
                    <a:pt x="870704" y="114414"/>
                    <a:pt x="907110" y="65845"/>
                    <a:pt x="915780" y="50020"/>
                  </a:cubicBezTo>
                  <a:cubicBezTo>
                    <a:pt x="924450" y="34195"/>
                    <a:pt x="885315" y="92869"/>
                    <a:pt x="916285" y="45224"/>
                  </a:cubicBezTo>
                  <a:cubicBezTo>
                    <a:pt x="911499" y="0"/>
                    <a:pt x="847484" y="21316"/>
                    <a:pt x="701434" y="50020"/>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6" name="Freeform 5"/>
            <p:cNvSpPr/>
            <p:nvPr/>
          </p:nvSpPr>
          <p:spPr>
            <a:xfrm rot="1700332">
              <a:off x="6721415" y="3741202"/>
              <a:ext cx="447717" cy="142876"/>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grpSp>
        <p:nvGrpSpPr>
          <p:cNvPr id="3" name="Group 3"/>
          <p:cNvGrpSpPr>
            <a:grpSpLocks/>
          </p:cNvGrpSpPr>
          <p:nvPr/>
        </p:nvGrpSpPr>
        <p:grpSpPr bwMode="auto">
          <a:xfrm>
            <a:off x="762000" y="4572000"/>
            <a:ext cx="3089275" cy="1427163"/>
            <a:chOff x="480" y="2880"/>
            <a:chExt cx="1946" cy="899"/>
          </a:xfrm>
        </p:grpSpPr>
        <p:sp>
          <p:nvSpPr>
            <p:cNvPr id="8" name="Rectangle 4"/>
            <p:cNvSpPr>
              <a:spLocks noChangeArrowheads="1"/>
            </p:cNvSpPr>
            <p:nvPr/>
          </p:nvSpPr>
          <p:spPr bwMode="auto">
            <a:xfrm>
              <a:off x="663" y="3102"/>
              <a:ext cx="1763" cy="677"/>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Nose</a:t>
              </a:r>
            </a:p>
            <a:p>
              <a:pPr eaLnBrk="0" hangingPunct="0">
                <a:defRPr/>
              </a:pPr>
              <a:r>
                <a:rPr lang="en-US" sz="3200" b="1" dirty="0">
                  <a:solidFill>
                    <a:srgbClr val="FAFD00"/>
                  </a:solidFill>
                  <a:latin typeface="Arial" pitchFamily="34" charset="0"/>
                </a:rPr>
                <a:t>pitches down</a:t>
              </a:r>
            </a:p>
          </p:txBody>
        </p:sp>
        <p:sp>
          <p:nvSpPr>
            <p:cNvPr id="70661" name="Line 5"/>
            <p:cNvSpPr>
              <a:spLocks noChangeShapeType="1"/>
            </p:cNvSpPr>
            <p:nvPr/>
          </p:nvSpPr>
          <p:spPr bwMode="auto">
            <a:xfrm>
              <a:off x="480" y="2880"/>
              <a:ext cx="0" cy="624"/>
            </a:xfrm>
            <a:prstGeom prst="line">
              <a:avLst/>
            </a:prstGeom>
            <a:noFill/>
            <a:ln w="50800">
              <a:solidFill>
                <a:srgbClr val="FAFD00"/>
              </a:solidFill>
              <a:round/>
              <a:headEnd/>
              <a:tailEnd type="triangle" w="med" len="med"/>
            </a:ln>
          </p:spPr>
          <p:txBody>
            <a:bodyPr/>
            <a:lstStyle/>
            <a:p>
              <a:endParaRPr lang="en-GB" dirty="0"/>
            </a:p>
          </p:txBody>
        </p:sp>
      </p:grpSp>
      <p:sp>
        <p:nvSpPr>
          <p:cNvPr id="9" name="TextBox 8">
            <a:extLst>
              <a:ext uri="{FF2B5EF4-FFF2-40B4-BE49-F238E27FC236}">
                <a16:creationId xmlns:a16="http://schemas.microsoft.com/office/drawing/2014/main" id="{6822C66D-CD88-084E-8BDD-C00257CD5759}"/>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69857111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762000" y="4572000"/>
            <a:ext cx="3089275" cy="1427163"/>
            <a:chOff x="480" y="2880"/>
            <a:chExt cx="1946" cy="899"/>
          </a:xfrm>
        </p:grpSpPr>
        <p:sp>
          <p:nvSpPr>
            <p:cNvPr id="58372" name="Rectangle 4"/>
            <p:cNvSpPr>
              <a:spLocks noChangeArrowheads="1"/>
            </p:cNvSpPr>
            <p:nvPr/>
          </p:nvSpPr>
          <p:spPr bwMode="auto">
            <a:xfrm>
              <a:off x="663" y="3102"/>
              <a:ext cx="1763" cy="677"/>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b="1" dirty="0">
                  <a:solidFill>
                    <a:srgbClr val="FAFD00"/>
                  </a:solidFill>
                  <a:latin typeface="Arial" pitchFamily="34" charset="0"/>
                </a:rPr>
                <a:t>Nose</a:t>
              </a:r>
            </a:p>
            <a:p>
              <a:pPr eaLnBrk="0" hangingPunct="0">
                <a:defRPr/>
              </a:pPr>
              <a:r>
                <a:rPr lang="en-US" sz="3200" b="1" dirty="0">
                  <a:solidFill>
                    <a:srgbClr val="FAFD00"/>
                  </a:solidFill>
                  <a:latin typeface="Arial" pitchFamily="34" charset="0"/>
                </a:rPr>
                <a:t>pitches down</a:t>
              </a:r>
            </a:p>
          </p:txBody>
        </p:sp>
        <p:sp>
          <p:nvSpPr>
            <p:cNvPr id="71693" name="Line 5"/>
            <p:cNvSpPr>
              <a:spLocks noChangeShapeType="1"/>
            </p:cNvSpPr>
            <p:nvPr/>
          </p:nvSpPr>
          <p:spPr bwMode="auto">
            <a:xfrm>
              <a:off x="480" y="2880"/>
              <a:ext cx="0" cy="624"/>
            </a:xfrm>
            <a:prstGeom prst="line">
              <a:avLst/>
            </a:prstGeom>
            <a:noFill/>
            <a:ln w="50800">
              <a:solidFill>
                <a:srgbClr val="FAFD00"/>
              </a:solidFill>
              <a:round/>
              <a:headEnd/>
              <a:tailEnd type="triangle" w="med" len="med"/>
            </a:ln>
          </p:spPr>
          <p:txBody>
            <a:bodyPr/>
            <a:lstStyle/>
            <a:p>
              <a:endParaRPr lang="en-GB" dirty="0"/>
            </a:p>
          </p:txBody>
        </p:sp>
      </p:grpSp>
      <p:sp>
        <p:nvSpPr>
          <p:cNvPr id="58374" name="Rectangle 6"/>
          <p:cNvSpPr>
            <a:spLocks noChangeArrowheads="1"/>
          </p:cNvSpPr>
          <p:nvPr/>
        </p:nvSpPr>
        <p:spPr bwMode="auto">
          <a:xfrm>
            <a:off x="857250" y="1316038"/>
            <a:ext cx="4876800" cy="1196975"/>
          </a:xfrm>
          <a:prstGeom prst="rect">
            <a:avLst/>
          </a:prstGeom>
          <a:noFill/>
          <a:ln w="12700">
            <a:noFill/>
            <a:miter lim="800000"/>
            <a:headEnd/>
            <a:tailEnd/>
          </a:ln>
        </p:spPr>
        <p:txBody>
          <a:bodyPr wrap="none" lIns="90488" tIns="44450" rIns="90488" bIns="44450">
            <a:spAutoFit/>
          </a:bodyPr>
          <a:lstStyle/>
          <a:p>
            <a:pPr algn="ctr" defTabSz="762000" eaLnBrk="0" hangingPunct="0"/>
            <a:r>
              <a:rPr lang="en-US" sz="2400" b="1" dirty="0">
                <a:solidFill>
                  <a:srgbClr val="FFFF00"/>
                </a:solidFill>
                <a:latin typeface="Arial" pitchFamily="34" charset="0"/>
              </a:rPr>
              <a:t>And continues to do so until the</a:t>
            </a:r>
          </a:p>
          <a:p>
            <a:pPr algn="ctr" defTabSz="762000" eaLnBrk="0" hangingPunct="0"/>
            <a:r>
              <a:rPr lang="en-US" sz="2400" b="1" dirty="0">
                <a:solidFill>
                  <a:srgbClr val="FFFF00"/>
                </a:solidFill>
                <a:latin typeface="Arial" pitchFamily="34" charset="0"/>
              </a:rPr>
              <a:t>control column is placed</a:t>
            </a:r>
          </a:p>
          <a:p>
            <a:pPr algn="ctr" defTabSz="762000" eaLnBrk="0" hangingPunct="0"/>
            <a:r>
              <a:rPr lang="en-US" sz="2400" b="1" dirty="0">
                <a:solidFill>
                  <a:srgbClr val="FFFF00"/>
                </a:solidFill>
                <a:latin typeface="Arial" pitchFamily="34" charset="0"/>
              </a:rPr>
              <a:t>in a neutral position</a:t>
            </a:r>
          </a:p>
        </p:txBody>
      </p:sp>
      <p:grpSp>
        <p:nvGrpSpPr>
          <p:cNvPr id="3" name="Group 14"/>
          <p:cNvGrpSpPr>
            <a:grpSpLocks/>
          </p:cNvGrpSpPr>
          <p:nvPr/>
        </p:nvGrpSpPr>
        <p:grpSpPr bwMode="auto">
          <a:xfrm rot="-900000">
            <a:off x="1046163" y="2176463"/>
            <a:ext cx="6608762" cy="2438400"/>
            <a:chOff x="857224" y="2571744"/>
            <a:chExt cx="6609380" cy="2438412"/>
          </a:xfrm>
        </p:grpSpPr>
        <p:pic>
          <p:nvPicPr>
            <p:cNvPr id="71689" name="Picture 7" descr="tutor no elevator.gif"/>
            <p:cNvPicPr>
              <a:picLocks noChangeAspect="1"/>
            </p:cNvPicPr>
            <p:nvPr/>
          </p:nvPicPr>
          <p:blipFill>
            <a:blip r:embed="rId3" cstate="print"/>
            <a:srcRect/>
            <a:stretch>
              <a:fillRect/>
            </a:stretch>
          </p:blipFill>
          <p:spPr bwMode="auto">
            <a:xfrm>
              <a:off x="857224" y="2571744"/>
              <a:ext cx="6609380" cy="2438412"/>
            </a:xfrm>
            <a:prstGeom prst="rect">
              <a:avLst/>
            </a:prstGeom>
            <a:noFill/>
            <a:ln w="9525">
              <a:noFill/>
              <a:miter lim="800000"/>
              <a:headEnd/>
              <a:tailEnd/>
            </a:ln>
          </p:spPr>
        </p:pic>
        <p:sp>
          <p:nvSpPr>
            <p:cNvPr id="9" name="Freeform 8"/>
            <p:cNvSpPr/>
            <p:nvPr/>
          </p:nvSpPr>
          <p:spPr>
            <a:xfrm>
              <a:off x="6072727" y="3642819"/>
              <a:ext cx="795412" cy="142876"/>
            </a:xfrm>
            <a:custGeom>
              <a:avLst/>
              <a:gdLst>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579549 w 901521"/>
                <a:gd name="connsiteY0" fmla="*/ 0 h 296214"/>
                <a:gd name="connsiteX1" fmla="*/ 0 w 901521"/>
                <a:gd name="connsiteY1" fmla="*/ 193183 h 296214"/>
                <a:gd name="connsiteX2" fmla="*/ 901521 w 901521"/>
                <a:gd name="connsiteY2" fmla="*/ 296214 h 296214"/>
                <a:gd name="connsiteX3" fmla="*/ 837127 w 901521"/>
                <a:gd name="connsiteY3" fmla="*/ 180304 h 296214"/>
                <a:gd name="connsiteX4" fmla="*/ 824248 w 901521"/>
                <a:gd name="connsiteY4" fmla="*/ 115910 h 296214"/>
                <a:gd name="connsiteX5" fmla="*/ 875763 w 901521"/>
                <a:gd name="connsiteY5" fmla="*/ 25758 h 296214"/>
                <a:gd name="connsiteX6" fmla="*/ 875763 w 901521"/>
                <a:gd name="connsiteY6" fmla="*/ 25758 h 296214"/>
                <a:gd name="connsiteX7" fmla="*/ 579549 w 901521"/>
                <a:gd name="connsiteY7" fmla="*/ 0 h 296214"/>
                <a:gd name="connsiteX0" fmla="*/ 875763 w 901521"/>
                <a:gd name="connsiteY0" fmla="*/ 0 h 270456"/>
                <a:gd name="connsiteX1" fmla="*/ 0 w 901521"/>
                <a:gd name="connsiteY1" fmla="*/ 167425 h 270456"/>
                <a:gd name="connsiteX2" fmla="*/ 901521 w 901521"/>
                <a:gd name="connsiteY2" fmla="*/ 270456 h 270456"/>
                <a:gd name="connsiteX3" fmla="*/ 837127 w 901521"/>
                <a:gd name="connsiteY3" fmla="*/ 154546 h 270456"/>
                <a:gd name="connsiteX4" fmla="*/ 824248 w 901521"/>
                <a:gd name="connsiteY4" fmla="*/ 90152 h 270456"/>
                <a:gd name="connsiteX5" fmla="*/ 875763 w 901521"/>
                <a:gd name="connsiteY5" fmla="*/ 0 h 270456"/>
                <a:gd name="connsiteX6" fmla="*/ 875763 w 901521"/>
                <a:gd name="connsiteY6" fmla="*/ 0 h 270456"/>
                <a:gd name="connsiteX0" fmla="*/ 880056 w 905814"/>
                <a:gd name="connsiteY0" fmla="*/ 0 h 270456"/>
                <a:gd name="connsiteX1" fmla="*/ 4293 w 905814"/>
                <a:gd name="connsiteY1" fmla="*/ 167425 h 270456"/>
                <a:gd name="connsiteX2" fmla="*/ 905814 w 905814"/>
                <a:gd name="connsiteY2" fmla="*/ 270456 h 270456"/>
                <a:gd name="connsiteX3" fmla="*/ 841420 w 905814"/>
                <a:gd name="connsiteY3" fmla="*/ 154546 h 270456"/>
                <a:gd name="connsiteX4" fmla="*/ 828541 w 905814"/>
                <a:gd name="connsiteY4" fmla="*/ 90152 h 270456"/>
                <a:gd name="connsiteX5" fmla="*/ 880056 w 905814"/>
                <a:gd name="connsiteY5" fmla="*/ 0 h 270456"/>
                <a:gd name="connsiteX6" fmla="*/ 880056 w 905814"/>
                <a:gd name="connsiteY6" fmla="*/ 0 h 270456"/>
                <a:gd name="connsiteX0" fmla="*/ 880056 w 905814"/>
                <a:gd name="connsiteY0" fmla="*/ 0 h 272602"/>
                <a:gd name="connsiteX1" fmla="*/ 4293 w 905814"/>
                <a:gd name="connsiteY1" fmla="*/ 167425 h 272602"/>
                <a:gd name="connsiteX2" fmla="*/ 905814 w 905814"/>
                <a:gd name="connsiteY2" fmla="*/ 270456 h 272602"/>
                <a:gd name="connsiteX3" fmla="*/ 841420 w 905814"/>
                <a:gd name="connsiteY3" fmla="*/ 154546 h 272602"/>
                <a:gd name="connsiteX4" fmla="*/ 828541 w 905814"/>
                <a:gd name="connsiteY4" fmla="*/ 90152 h 272602"/>
                <a:gd name="connsiteX5" fmla="*/ 880056 w 905814"/>
                <a:gd name="connsiteY5" fmla="*/ 0 h 272602"/>
                <a:gd name="connsiteX6" fmla="*/ 880056 w 905814"/>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880056 w 1045335"/>
                <a:gd name="connsiteY0" fmla="*/ 0 h 272602"/>
                <a:gd name="connsiteX1" fmla="*/ 4293 w 1045335"/>
                <a:gd name="connsiteY1" fmla="*/ 167425 h 272602"/>
                <a:gd name="connsiteX2" fmla="*/ 905814 w 1045335"/>
                <a:gd name="connsiteY2" fmla="*/ 270456 h 272602"/>
                <a:gd name="connsiteX3" fmla="*/ 841420 w 1045335"/>
                <a:gd name="connsiteY3" fmla="*/ 154546 h 272602"/>
                <a:gd name="connsiteX4" fmla="*/ 828541 w 1045335"/>
                <a:gd name="connsiteY4" fmla="*/ 90152 h 272602"/>
                <a:gd name="connsiteX5" fmla="*/ 880056 w 1045335"/>
                <a:gd name="connsiteY5" fmla="*/ 0 h 272602"/>
                <a:gd name="connsiteX6" fmla="*/ 880056 w 1045335"/>
                <a:gd name="connsiteY6" fmla="*/ 0 h 272602"/>
                <a:gd name="connsiteX0" fmla="*/ 701434 w 1081059"/>
                <a:gd name="connsiteY0" fmla="*/ 0 h 272602"/>
                <a:gd name="connsiteX1" fmla="*/ 40017 w 1081059"/>
                <a:gd name="connsiteY1" fmla="*/ 167425 h 272602"/>
                <a:gd name="connsiteX2" fmla="*/ 941538 w 1081059"/>
                <a:gd name="connsiteY2" fmla="*/ 270456 h 272602"/>
                <a:gd name="connsiteX3" fmla="*/ 877144 w 1081059"/>
                <a:gd name="connsiteY3" fmla="*/ 154546 h 272602"/>
                <a:gd name="connsiteX4" fmla="*/ 864265 w 1081059"/>
                <a:gd name="connsiteY4" fmla="*/ 90152 h 272602"/>
                <a:gd name="connsiteX5" fmla="*/ 915780 w 1081059"/>
                <a:gd name="connsiteY5" fmla="*/ 0 h 272602"/>
                <a:gd name="connsiteX6" fmla="*/ 701434 w 1081059"/>
                <a:gd name="connsiteY6" fmla="*/ 0 h 272602"/>
                <a:gd name="connsiteX0" fmla="*/ 701434 w 1081059"/>
                <a:gd name="connsiteY0" fmla="*/ 27904 h 300506"/>
                <a:gd name="connsiteX1" fmla="*/ 40017 w 1081059"/>
                <a:gd name="connsiteY1" fmla="*/ 195329 h 300506"/>
                <a:gd name="connsiteX2" fmla="*/ 941538 w 1081059"/>
                <a:gd name="connsiteY2" fmla="*/ 298360 h 300506"/>
                <a:gd name="connsiteX3" fmla="*/ 877144 w 1081059"/>
                <a:gd name="connsiteY3" fmla="*/ 182450 h 300506"/>
                <a:gd name="connsiteX4" fmla="*/ 864265 w 1081059"/>
                <a:gd name="connsiteY4" fmla="*/ 118056 h 300506"/>
                <a:gd name="connsiteX5" fmla="*/ 915780 w 1081059"/>
                <a:gd name="connsiteY5" fmla="*/ 27904 h 300506"/>
                <a:gd name="connsiteX6" fmla="*/ 701434 w 1081059"/>
                <a:gd name="connsiteY6" fmla="*/ 27904 h 300506"/>
                <a:gd name="connsiteX0" fmla="*/ 701434 w 1081059"/>
                <a:gd name="connsiteY0" fmla="*/ 28704 h 301306"/>
                <a:gd name="connsiteX1" fmla="*/ 40017 w 1081059"/>
                <a:gd name="connsiteY1" fmla="*/ 196129 h 301306"/>
                <a:gd name="connsiteX2" fmla="*/ 941538 w 1081059"/>
                <a:gd name="connsiteY2" fmla="*/ 299160 h 301306"/>
                <a:gd name="connsiteX3" fmla="*/ 877144 w 1081059"/>
                <a:gd name="connsiteY3" fmla="*/ 183250 h 301306"/>
                <a:gd name="connsiteX4" fmla="*/ 864265 w 1081059"/>
                <a:gd name="connsiteY4" fmla="*/ 118856 h 301306"/>
                <a:gd name="connsiteX5" fmla="*/ 915780 w 1081059"/>
                <a:gd name="connsiteY5" fmla="*/ 28704 h 301306"/>
                <a:gd name="connsiteX6" fmla="*/ 916285 w 1081059"/>
                <a:gd name="connsiteY6" fmla="*/ 23908 h 301306"/>
                <a:gd name="connsiteX7" fmla="*/ 701434 w 1081059"/>
                <a:gd name="connsiteY7" fmla="*/ 28704 h 301306"/>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 name="connsiteX0" fmla="*/ 701434 w 1081059"/>
                <a:gd name="connsiteY0" fmla="*/ 50020 h 322622"/>
                <a:gd name="connsiteX1" fmla="*/ 40017 w 1081059"/>
                <a:gd name="connsiteY1" fmla="*/ 217445 h 322622"/>
                <a:gd name="connsiteX2" fmla="*/ 941538 w 1081059"/>
                <a:gd name="connsiteY2" fmla="*/ 320476 h 322622"/>
                <a:gd name="connsiteX3" fmla="*/ 877144 w 1081059"/>
                <a:gd name="connsiteY3" fmla="*/ 204566 h 322622"/>
                <a:gd name="connsiteX4" fmla="*/ 864265 w 1081059"/>
                <a:gd name="connsiteY4" fmla="*/ 140172 h 322622"/>
                <a:gd name="connsiteX5" fmla="*/ 915780 w 1081059"/>
                <a:gd name="connsiteY5" fmla="*/ 50020 h 322622"/>
                <a:gd name="connsiteX6" fmla="*/ 916285 w 1081059"/>
                <a:gd name="connsiteY6" fmla="*/ 45224 h 322622"/>
                <a:gd name="connsiteX7" fmla="*/ 701434 w 1081059"/>
                <a:gd name="connsiteY7" fmla="*/ 50020 h 322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1059" h="322622">
                  <a:moveTo>
                    <a:pt x="701434" y="50020"/>
                  </a:moveTo>
                  <a:cubicBezTo>
                    <a:pt x="555474" y="77924"/>
                    <a:pt x="0" y="172369"/>
                    <a:pt x="40017" y="217445"/>
                  </a:cubicBezTo>
                  <a:cubicBezTo>
                    <a:pt x="80034" y="262521"/>
                    <a:pt x="802017" y="322622"/>
                    <a:pt x="941538" y="320476"/>
                  </a:cubicBezTo>
                  <a:cubicBezTo>
                    <a:pt x="1081059" y="318330"/>
                    <a:pt x="890023" y="234617"/>
                    <a:pt x="877144" y="204566"/>
                  </a:cubicBezTo>
                  <a:cubicBezTo>
                    <a:pt x="864265" y="174515"/>
                    <a:pt x="857826" y="165930"/>
                    <a:pt x="864265" y="140172"/>
                  </a:cubicBezTo>
                  <a:cubicBezTo>
                    <a:pt x="870704" y="114414"/>
                    <a:pt x="907110" y="65845"/>
                    <a:pt x="915780" y="50020"/>
                  </a:cubicBezTo>
                  <a:cubicBezTo>
                    <a:pt x="924450" y="34195"/>
                    <a:pt x="885315" y="92869"/>
                    <a:pt x="916285" y="45224"/>
                  </a:cubicBezTo>
                  <a:cubicBezTo>
                    <a:pt x="911499" y="0"/>
                    <a:pt x="847484" y="21316"/>
                    <a:pt x="701434" y="50020"/>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sp>
          <p:nvSpPr>
            <p:cNvPr id="14" name="Freeform 13"/>
            <p:cNvSpPr/>
            <p:nvPr/>
          </p:nvSpPr>
          <p:spPr>
            <a:xfrm rot="1700332">
              <a:off x="6711435" y="3732853"/>
              <a:ext cx="447717" cy="142876"/>
            </a:xfrm>
            <a:custGeom>
              <a:avLst/>
              <a:gdLst>
                <a:gd name="connsiteX0" fmla="*/ 95250 w 445294"/>
                <a:gd name="connsiteY0" fmla="*/ 0 h 269081"/>
                <a:gd name="connsiteX1" fmla="*/ 80963 w 445294"/>
                <a:gd name="connsiteY1" fmla="*/ 7144 h 269081"/>
                <a:gd name="connsiteX2" fmla="*/ 16669 w 445294"/>
                <a:gd name="connsiteY2" fmla="*/ 88106 h 269081"/>
                <a:gd name="connsiteX3" fmla="*/ 0 w 445294"/>
                <a:gd name="connsiteY3" fmla="*/ 133350 h 269081"/>
                <a:gd name="connsiteX4" fmla="*/ 26194 w 445294"/>
                <a:gd name="connsiteY4" fmla="*/ 192881 h 269081"/>
                <a:gd name="connsiteX5" fmla="*/ 109538 w 445294"/>
                <a:gd name="connsiteY5" fmla="*/ 269081 h 269081"/>
                <a:gd name="connsiteX6" fmla="*/ 445294 w 445294"/>
                <a:gd name="connsiteY6" fmla="*/ 140494 h 269081"/>
                <a:gd name="connsiteX7" fmla="*/ 95250 w 445294"/>
                <a:gd name="connsiteY7" fmla="*/ 0 h 269081"/>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8731 h 277812"/>
                <a:gd name="connsiteX1" fmla="*/ 16669 w 445294"/>
                <a:gd name="connsiteY1" fmla="*/ 96837 h 277812"/>
                <a:gd name="connsiteX2" fmla="*/ 0 w 445294"/>
                <a:gd name="connsiteY2" fmla="*/ 142081 h 277812"/>
                <a:gd name="connsiteX3" fmla="*/ 26194 w 445294"/>
                <a:gd name="connsiteY3" fmla="*/ 201612 h 277812"/>
                <a:gd name="connsiteX4" fmla="*/ 109538 w 445294"/>
                <a:gd name="connsiteY4" fmla="*/ 277812 h 277812"/>
                <a:gd name="connsiteX5" fmla="*/ 445294 w 445294"/>
                <a:gd name="connsiteY5" fmla="*/ 149225 h 277812"/>
                <a:gd name="connsiteX6" fmla="*/ 95250 w 445294"/>
                <a:gd name="connsiteY6" fmla="*/ 8731 h 277812"/>
                <a:gd name="connsiteX0" fmla="*/ 95250 w 445294"/>
                <a:gd name="connsiteY0" fmla="*/ 1191 h 270272"/>
                <a:gd name="connsiteX1" fmla="*/ 0 w 445294"/>
                <a:gd name="connsiteY1" fmla="*/ 134541 h 270272"/>
                <a:gd name="connsiteX2" fmla="*/ 26194 w 445294"/>
                <a:gd name="connsiteY2" fmla="*/ 194072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4763 w 445294"/>
                <a:gd name="connsiteY2" fmla="*/ 132160 h 270272"/>
                <a:gd name="connsiteX3" fmla="*/ 109538 w 445294"/>
                <a:gd name="connsiteY3" fmla="*/ 270272 h 270272"/>
                <a:gd name="connsiteX4" fmla="*/ 445294 w 445294"/>
                <a:gd name="connsiteY4" fmla="*/ 141685 h 270272"/>
                <a:gd name="connsiteX5" fmla="*/ 95250 w 445294"/>
                <a:gd name="connsiteY5"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5294"/>
                <a:gd name="connsiteY0" fmla="*/ 1191 h 270272"/>
                <a:gd name="connsiteX1" fmla="*/ 0 w 445294"/>
                <a:gd name="connsiteY1" fmla="*/ 134541 h 270272"/>
                <a:gd name="connsiteX2" fmla="*/ 109538 w 445294"/>
                <a:gd name="connsiteY2" fmla="*/ 270272 h 270272"/>
                <a:gd name="connsiteX3" fmla="*/ 445294 w 445294"/>
                <a:gd name="connsiteY3" fmla="*/ 141685 h 270272"/>
                <a:gd name="connsiteX4" fmla="*/ 95250 w 445294"/>
                <a:gd name="connsiteY4" fmla="*/ 1191 h 270272"/>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 name="connsiteX0" fmla="*/ 95250 w 447675"/>
                <a:gd name="connsiteY0" fmla="*/ 1191 h 271463"/>
                <a:gd name="connsiteX1" fmla="*/ 0 w 447675"/>
                <a:gd name="connsiteY1" fmla="*/ 134541 h 271463"/>
                <a:gd name="connsiteX2" fmla="*/ 109538 w 447675"/>
                <a:gd name="connsiteY2" fmla="*/ 270272 h 271463"/>
                <a:gd name="connsiteX3" fmla="*/ 445294 w 447675"/>
                <a:gd name="connsiteY3" fmla="*/ 141685 h 271463"/>
                <a:gd name="connsiteX4" fmla="*/ 95250 w 447675"/>
                <a:gd name="connsiteY4" fmla="*/ 1191 h 271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 h="271463">
                  <a:moveTo>
                    <a:pt x="95250" y="1191"/>
                  </a:moveTo>
                  <a:cubicBezTo>
                    <a:pt x="21034" y="0"/>
                    <a:pt x="11509" y="102394"/>
                    <a:pt x="0" y="134541"/>
                  </a:cubicBezTo>
                  <a:cubicBezTo>
                    <a:pt x="2381" y="179388"/>
                    <a:pt x="35322" y="269081"/>
                    <a:pt x="109538" y="270272"/>
                  </a:cubicBezTo>
                  <a:cubicBezTo>
                    <a:pt x="183754" y="271463"/>
                    <a:pt x="447675" y="186532"/>
                    <a:pt x="445294" y="141685"/>
                  </a:cubicBezTo>
                  <a:cubicBezTo>
                    <a:pt x="442913" y="96838"/>
                    <a:pt x="169466" y="2382"/>
                    <a:pt x="95250" y="1191"/>
                  </a:cubicBezTo>
                  <a:close/>
                </a:path>
              </a:pathLst>
            </a:custGeom>
            <a:solidFill>
              <a:srgbClr val="41FF2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Arial" pitchFamily="34" charset="0"/>
              </a:endParaRPr>
            </a:p>
          </p:txBody>
        </p:sp>
      </p:grpSp>
      <p:grpSp>
        <p:nvGrpSpPr>
          <p:cNvPr id="4" name="Group 19"/>
          <p:cNvGrpSpPr>
            <a:grpSpLocks/>
          </p:cNvGrpSpPr>
          <p:nvPr/>
        </p:nvGrpSpPr>
        <p:grpSpPr bwMode="auto">
          <a:xfrm>
            <a:off x="6232116" y="3271838"/>
            <a:ext cx="2710679" cy="2705100"/>
            <a:chOff x="6233627" y="3376612"/>
            <a:chExt cx="2709909" cy="2705489"/>
          </a:xfrm>
        </p:grpSpPr>
        <p:sp>
          <p:nvSpPr>
            <p:cNvPr id="58375" name="Rectangle 7"/>
            <p:cNvSpPr>
              <a:spLocks noChangeArrowheads="1"/>
            </p:cNvSpPr>
            <p:nvPr/>
          </p:nvSpPr>
          <p:spPr bwMode="auto">
            <a:xfrm>
              <a:off x="6233627" y="3376612"/>
              <a:ext cx="2709909" cy="1074808"/>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3200" b="1" dirty="0">
                  <a:solidFill>
                    <a:srgbClr val="FAFD00"/>
                  </a:solidFill>
                  <a:latin typeface="Arial" pitchFamily="34" charset="0"/>
                </a:rPr>
                <a:t>Airspeed will</a:t>
              </a:r>
            </a:p>
            <a:p>
              <a:pPr algn="ctr" eaLnBrk="0" hangingPunct="0">
                <a:defRPr/>
              </a:pPr>
              <a:r>
                <a:rPr lang="en-US" sz="3200" b="1" dirty="0">
                  <a:solidFill>
                    <a:srgbClr val="FAFD00"/>
                  </a:solidFill>
                  <a:latin typeface="Arial" pitchFamily="34" charset="0"/>
                </a:rPr>
                <a:t>increase</a:t>
              </a:r>
            </a:p>
          </p:txBody>
        </p:sp>
        <p:pic>
          <p:nvPicPr>
            <p:cNvPr id="71688" name="Picture 16" descr="asi.gif"/>
            <p:cNvPicPr>
              <a:picLocks noChangeAspect="1"/>
            </p:cNvPicPr>
            <p:nvPr/>
          </p:nvPicPr>
          <p:blipFill>
            <a:blip r:embed="rId4" cstate="print"/>
            <a:srcRect/>
            <a:stretch>
              <a:fillRect/>
            </a:stretch>
          </p:blipFill>
          <p:spPr bwMode="auto">
            <a:xfrm>
              <a:off x="6745063" y="4422783"/>
              <a:ext cx="1607866" cy="1659318"/>
            </a:xfrm>
            <a:prstGeom prst="rect">
              <a:avLst/>
            </a:prstGeom>
            <a:noFill/>
            <a:ln w="9525">
              <a:noFill/>
              <a:miter lim="800000"/>
              <a:headEnd/>
              <a:tailEnd/>
            </a:ln>
          </p:spPr>
        </p:pic>
      </p:grpSp>
      <p:sp>
        <p:nvSpPr>
          <p:cNvPr id="18" name="Circular Arrow 17"/>
          <p:cNvSpPr/>
          <p:nvPr/>
        </p:nvSpPr>
        <p:spPr>
          <a:xfrm rot="7200000">
            <a:off x="7225507" y="4771231"/>
            <a:ext cx="857250" cy="928687"/>
          </a:xfrm>
          <a:prstGeom prst="circular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latin typeface="Arial" pitchFamily="34" charset="0"/>
            </a:endParaRPr>
          </a:p>
        </p:txBody>
      </p:sp>
      <p:sp>
        <p:nvSpPr>
          <p:cNvPr id="15" name="TextBox 14">
            <a:extLst>
              <a:ext uri="{FF2B5EF4-FFF2-40B4-BE49-F238E27FC236}">
                <a16:creationId xmlns:a16="http://schemas.microsoft.com/office/drawing/2014/main" id="{5D44E5EE-4562-3249-9E44-E733BB7D64CA}"/>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16544769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idx="4294967295"/>
          </p:nvPr>
        </p:nvSpPr>
        <p:spPr>
          <a:xfrm>
            <a:off x="2411760" y="1844824"/>
            <a:ext cx="5182344" cy="2355004"/>
          </a:xfrm>
        </p:spPr>
        <p:txBody>
          <a:bodyPr lIns="90488" tIns="44450" rIns="90488" bIns="44450"/>
          <a:lstStyle/>
          <a:p>
            <a:pPr eaLnBrk="1" hangingPunct="1"/>
            <a:r>
              <a:rPr lang="en-US" sz="3200" dirty="0">
                <a:solidFill>
                  <a:srgbClr val="FFFF00"/>
                </a:solidFill>
              </a:rPr>
              <a:t>Control column back</a:t>
            </a:r>
          </a:p>
          <a:p>
            <a:pPr eaLnBrk="1" hangingPunct="1"/>
            <a:r>
              <a:rPr lang="en-US" sz="3200" dirty="0">
                <a:solidFill>
                  <a:srgbClr val="FFFF00"/>
                </a:solidFill>
              </a:rPr>
              <a:t>Elevator moves up</a:t>
            </a:r>
          </a:p>
          <a:p>
            <a:pPr eaLnBrk="1" hangingPunct="1"/>
            <a:r>
              <a:rPr lang="en-US" sz="3200" dirty="0">
                <a:solidFill>
                  <a:srgbClr val="FFFF00"/>
                </a:solidFill>
              </a:rPr>
              <a:t>Nose pitches up</a:t>
            </a:r>
          </a:p>
          <a:p>
            <a:pPr eaLnBrk="1" hangingPunct="1"/>
            <a:r>
              <a:rPr lang="en-US" sz="3200" dirty="0">
                <a:solidFill>
                  <a:srgbClr val="FFFF00"/>
                </a:solidFill>
              </a:rPr>
              <a:t>Speed will decrease</a:t>
            </a:r>
          </a:p>
        </p:txBody>
      </p:sp>
      <p:sp>
        <p:nvSpPr>
          <p:cNvPr id="72707" name="Rectangle 1026"/>
          <p:cNvSpPr>
            <a:spLocks noGrp="1" noChangeArrowheads="1"/>
          </p:cNvSpPr>
          <p:nvPr>
            <p:ph type="title" idx="4294967295"/>
          </p:nvPr>
        </p:nvSpPr>
        <p:spPr>
          <a:xfrm>
            <a:off x="4857" y="588835"/>
            <a:ext cx="9143999" cy="701731"/>
          </a:xfrm>
        </p:spPr>
        <p:txBody>
          <a:bodyPr/>
          <a:lstStyle/>
          <a:p>
            <a:pPr algn="ctr" eaLnBrk="1" hangingPunct="1"/>
            <a:r>
              <a:rPr lang="en-GB" b="1" dirty="0">
                <a:solidFill>
                  <a:schemeClr val="tx1"/>
                </a:solidFill>
              </a:rPr>
              <a:t>Summary</a:t>
            </a:r>
          </a:p>
        </p:txBody>
      </p:sp>
      <p:sp>
        <p:nvSpPr>
          <p:cNvPr id="4" name="TextBox 3">
            <a:extLst>
              <a:ext uri="{FF2B5EF4-FFF2-40B4-BE49-F238E27FC236}">
                <a16:creationId xmlns:a16="http://schemas.microsoft.com/office/drawing/2014/main" id="{D2D87644-3BA4-8246-989B-3C071021852C}"/>
              </a:ext>
            </a:extLst>
          </p:cNvPr>
          <p:cNvSpPr txBox="1"/>
          <p:nvPr/>
        </p:nvSpPr>
        <p:spPr>
          <a:xfrm>
            <a:off x="0" y="0"/>
            <a:ext cx="9144000" cy="307777"/>
          </a:xfrm>
          <a:prstGeom prst="rect">
            <a:avLst/>
          </a:prstGeom>
          <a:solidFill>
            <a:srgbClr val="0070C0"/>
          </a:solidFill>
        </p:spPr>
        <p:txBody>
          <a:bodyPr wrap="square" rtlCol="0">
            <a:spAutoFit/>
          </a:bodyPr>
          <a:lstStyle/>
          <a:p>
            <a:pPr algn="ctr"/>
            <a:r>
              <a:rPr lang="en-GB" sz="1400" b="1" dirty="0"/>
              <a:t>DISTINCTION</a:t>
            </a:r>
            <a:endParaRPr lang="en-GB" b="1" dirty="0"/>
          </a:p>
        </p:txBody>
      </p:sp>
    </p:spTree>
    <p:extLst>
      <p:ext uri="{BB962C8B-B14F-4D97-AF65-F5344CB8AC3E}">
        <p14:creationId xmlns:p14="http://schemas.microsoft.com/office/powerpoint/2010/main" val="1826221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18">
                                            <p:txEl>
                                              <p:pRg st="0" end="0"/>
                                            </p:txEl>
                                          </p:spTgt>
                                        </p:tgtEl>
                                        <p:attrNameLst>
                                          <p:attrName>style.visibility</p:attrName>
                                        </p:attrNameLst>
                                      </p:cBhvr>
                                      <p:to>
                                        <p:strVal val="visible"/>
                                      </p:to>
                                    </p:set>
                                    <p:anim calcmode="lin" valueType="num">
                                      <p:cBhvr additive="base">
                                        <p:cTn id="7" dur="500" fill="hold"/>
                                        <p:tgtEl>
                                          <p:spTgt spid="604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8">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0418">
                                            <p:txEl>
                                              <p:pRg st="0" end="0"/>
                                            </p:txEl>
                                          </p:spTgt>
                                        </p:tgtEl>
                                        <p:attrNameLst>
                                          <p:attrName>ppt_c</p:attrName>
                                        </p:attrNameLst>
                                      </p:cBhvr>
                                      <p:to>
                                        <a:schemeClr val="bg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418">
                                            <p:txEl>
                                              <p:pRg st="1" end="1"/>
                                            </p:txEl>
                                          </p:spTgt>
                                        </p:tgtEl>
                                        <p:attrNameLst>
                                          <p:attrName>style.visibility</p:attrName>
                                        </p:attrNameLst>
                                      </p:cBhvr>
                                      <p:to>
                                        <p:strVal val="visible"/>
                                      </p:to>
                                    </p:set>
                                    <p:anim calcmode="lin" valueType="num">
                                      <p:cBhvr additive="base">
                                        <p:cTn id="13" dur="500" fill="hold"/>
                                        <p:tgtEl>
                                          <p:spTgt spid="604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8">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0418">
                                            <p:txEl>
                                              <p:pRg st="1" end="1"/>
                                            </p:txEl>
                                          </p:spTgt>
                                        </p:tgtEl>
                                        <p:attrNameLst>
                                          <p:attrName>ppt_c</p:attrName>
                                        </p:attrNameLst>
                                      </p:cBhvr>
                                      <p:to>
                                        <a:schemeClr val="bg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18">
                                            <p:txEl>
                                              <p:pRg st="2" end="2"/>
                                            </p:txEl>
                                          </p:spTgt>
                                        </p:tgtEl>
                                        <p:attrNameLst>
                                          <p:attrName>style.visibility</p:attrName>
                                        </p:attrNameLst>
                                      </p:cBhvr>
                                      <p:to>
                                        <p:strVal val="visible"/>
                                      </p:to>
                                    </p:set>
                                    <p:anim calcmode="lin" valueType="num">
                                      <p:cBhvr additive="base">
                                        <p:cTn id="19" dur="500" fill="hold"/>
                                        <p:tgtEl>
                                          <p:spTgt spid="604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8">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0418">
                                            <p:txEl>
                                              <p:pRg st="2" end="2"/>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18">
                                            <p:txEl>
                                              <p:pRg st="3" end="3"/>
                                            </p:txEl>
                                          </p:spTgt>
                                        </p:tgtEl>
                                        <p:attrNameLst>
                                          <p:attrName>style.visibility</p:attrName>
                                        </p:attrNameLst>
                                      </p:cBhvr>
                                      <p:to>
                                        <p:strVal val="visible"/>
                                      </p:to>
                                    </p:set>
                                    <p:anim calcmode="lin" valueType="num">
                                      <p:cBhvr additive="base">
                                        <p:cTn id="25" dur="500" fill="hold"/>
                                        <p:tgtEl>
                                          <p:spTgt spid="604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8">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60418">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207" y="430213"/>
            <a:ext cx="5206875" cy="701731"/>
          </a:xfrm>
        </p:spPr>
        <p:txBody>
          <a:bodyPr/>
          <a:lstStyle/>
          <a:p>
            <a:pPr algn="ctr"/>
            <a:r>
              <a:rPr lang="en-GB" dirty="0"/>
              <a:t>Practical Activities</a:t>
            </a:r>
          </a:p>
        </p:txBody>
      </p:sp>
      <p:sp>
        <p:nvSpPr>
          <p:cNvPr id="3" name="Content Placeholder 2"/>
          <p:cNvSpPr>
            <a:spLocks noGrp="1"/>
          </p:cNvSpPr>
          <p:nvPr>
            <p:ph idx="1"/>
          </p:nvPr>
        </p:nvSpPr>
        <p:spPr>
          <a:xfrm>
            <a:off x="611560" y="1340768"/>
            <a:ext cx="5184576" cy="3711785"/>
          </a:xfrm>
        </p:spPr>
        <p:txBody>
          <a:bodyPr/>
          <a:lstStyle/>
          <a:p>
            <a:pPr marL="0" indent="0">
              <a:buNone/>
            </a:pPr>
            <a:r>
              <a:rPr lang="en-GB" dirty="0">
                <a:solidFill>
                  <a:srgbClr val="FFFF00"/>
                </a:solidFill>
              </a:rPr>
              <a:t>Undertake the practical activities found in Ultilearn and record their completion in the First Class Cadet Logbook.</a:t>
            </a:r>
          </a:p>
          <a:p>
            <a:pPr marL="0" indent="0">
              <a:buNone/>
            </a:pPr>
            <a:endParaRPr lang="en-GB" dirty="0">
              <a:solidFill>
                <a:srgbClr val="FFFF00"/>
              </a:solidFill>
            </a:endParaRPr>
          </a:p>
          <a:p>
            <a:pPr marL="0" indent="0" algn="ctr">
              <a:buNone/>
            </a:pPr>
            <a:r>
              <a:rPr lang="en-GB" dirty="0">
                <a:solidFill>
                  <a:srgbClr val="FFFF00"/>
                </a:solidFill>
              </a:rPr>
              <a:t>and</a:t>
            </a:r>
          </a:p>
          <a:p>
            <a:pPr marL="0" indent="0" algn="ctr">
              <a:buNone/>
            </a:pPr>
            <a:endParaRPr lang="en-GB" dirty="0">
              <a:solidFill>
                <a:srgbClr val="FFFF00"/>
              </a:solidFill>
            </a:endParaRPr>
          </a:p>
          <a:p>
            <a:pPr marL="0" indent="0">
              <a:buNone/>
            </a:pPr>
            <a:r>
              <a:rPr lang="en-GB" dirty="0">
                <a:solidFill>
                  <a:srgbClr val="FFFF00"/>
                </a:solidFill>
              </a:rPr>
              <a:t>Demonstrate and practice on a flight simulator, if you have one.</a:t>
            </a:r>
          </a:p>
        </p:txBody>
      </p:sp>
      <p:pic>
        <p:nvPicPr>
          <p:cNvPr id="5" name="Picture 4">
            <a:extLst>
              <a:ext uri="{FF2B5EF4-FFF2-40B4-BE49-F238E27FC236}">
                <a16:creationId xmlns:a16="http://schemas.microsoft.com/office/drawing/2014/main" id="{F50D3281-5738-1E42-B96A-1FA6C33E45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59" y="3861048"/>
            <a:ext cx="2444626" cy="1797004"/>
          </a:xfrm>
          <a:prstGeom prst="rect">
            <a:avLst/>
          </a:prstGeom>
        </p:spPr>
      </p:pic>
      <p:pic>
        <p:nvPicPr>
          <p:cNvPr id="7" name="Picture 6">
            <a:extLst>
              <a:ext uri="{FF2B5EF4-FFF2-40B4-BE49-F238E27FC236}">
                <a16:creationId xmlns:a16="http://schemas.microsoft.com/office/drawing/2014/main" id="{BFD23263-5AF0-4E4F-8119-AA7B26CFC3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397" y="1306246"/>
            <a:ext cx="1490542" cy="2122753"/>
          </a:xfrm>
          <a:prstGeom prst="rect">
            <a:avLst/>
          </a:prstGeom>
        </p:spPr>
      </p:pic>
    </p:spTree>
    <p:extLst>
      <p:ext uri="{BB962C8B-B14F-4D97-AF65-F5344CB8AC3E}">
        <p14:creationId xmlns:p14="http://schemas.microsoft.com/office/powerpoint/2010/main" val="742289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471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288" y="430213"/>
            <a:ext cx="3130985" cy="701731"/>
          </a:xfrm>
        </p:spPr>
        <p:txBody>
          <a:bodyPr/>
          <a:lstStyle/>
          <a:p>
            <a:r>
              <a:rPr lang="en-GB" dirty="0"/>
              <a:t>Grob Tutor</a:t>
            </a:r>
          </a:p>
        </p:txBody>
      </p:sp>
      <p:sp>
        <p:nvSpPr>
          <p:cNvPr id="6" name="TextBox 5"/>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
        <p:nvSpPr>
          <p:cNvPr id="7" name="Content Placeholder 4"/>
          <p:cNvSpPr>
            <a:spLocks noGrp="1"/>
          </p:cNvSpPr>
          <p:nvPr>
            <p:ph idx="1"/>
          </p:nvPr>
        </p:nvSpPr>
        <p:spPr>
          <a:xfrm>
            <a:off x="395288" y="1412776"/>
            <a:ext cx="4681537" cy="4968974"/>
          </a:xfrm>
        </p:spPr>
        <p:txBody>
          <a:bodyPr>
            <a:normAutofit lnSpcReduction="10000"/>
          </a:bodyPr>
          <a:lstStyle/>
          <a:p>
            <a:endParaRPr lang="en-GB" dirty="0"/>
          </a:p>
          <a:p>
            <a:r>
              <a:rPr lang="en-GB" dirty="0">
                <a:solidFill>
                  <a:srgbClr val="FFFF00"/>
                </a:solidFill>
              </a:rPr>
              <a:t>Grob 115 (Tutor) T1 </a:t>
            </a:r>
          </a:p>
          <a:p>
            <a:endParaRPr lang="en-GB" dirty="0">
              <a:solidFill>
                <a:srgbClr val="FFFF00"/>
              </a:solidFill>
            </a:endParaRPr>
          </a:p>
          <a:p>
            <a:r>
              <a:rPr lang="en-GB" dirty="0">
                <a:solidFill>
                  <a:srgbClr val="FFFF00"/>
                </a:solidFill>
              </a:rPr>
              <a:t>Primary trainer used for AEF and for elementary flying training by the UAS and RAF</a:t>
            </a:r>
          </a:p>
          <a:p>
            <a:pPr marL="0" indent="0">
              <a:buNone/>
            </a:pPr>
            <a:r>
              <a:rPr lang="en-GB" dirty="0">
                <a:solidFill>
                  <a:srgbClr val="FFFF00"/>
                </a:solidFill>
              </a:rPr>
              <a:t> </a:t>
            </a:r>
          </a:p>
          <a:p>
            <a:r>
              <a:rPr lang="en-GB" dirty="0">
                <a:solidFill>
                  <a:srgbClr val="FFFF00"/>
                </a:solidFill>
              </a:rPr>
              <a:t>Single engine, fixed wing monoplane</a:t>
            </a:r>
          </a:p>
          <a:p>
            <a:endParaRPr lang="en-GB" dirty="0">
              <a:solidFill>
                <a:srgbClr val="FFFF00"/>
              </a:solidFill>
            </a:endParaRPr>
          </a:p>
          <a:p>
            <a:r>
              <a:rPr lang="en-GB" dirty="0">
                <a:solidFill>
                  <a:srgbClr val="FFFF00"/>
                </a:solidFill>
              </a:rPr>
              <a:t>Two seat side-by-side with dual controls</a:t>
            </a:r>
          </a:p>
          <a:p>
            <a:pPr marL="0" indent="0">
              <a:buNone/>
            </a:pPr>
            <a:endParaRPr lang="en-GB" dirty="0"/>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2364" y="2348880"/>
            <a:ext cx="3836368" cy="2378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834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4959350" y="1685925"/>
            <a:ext cx="4184650" cy="2677656"/>
          </a:xfrm>
          <a:prstGeom prst="rect">
            <a:avLst/>
          </a:prstGeom>
          <a:noFill/>
          <a:ln w="9525">
            <a:noFill/>
            <a:miter lim="800000"/>
            <a:headEnd/>
            <a:tailEnd/>
          </a:ln>
        </p:spPr>
        <p:txBody>
          <a:bodyPr wrap="square">
            <a:spAutoFit/>
          </a:bodyPr>
          <a:lstStyle/>
          <a:p>
            <a:r>
              <a:rPr lang="en-GB" sz="2800" i="1" dirty="0">
                <a:solidFill>
                  <a:srgbClr val="FFFF00"/>
                </a:solidFill>
                <a:latin typeface="Arial" pitchFamily="34" charset="0"/>
              </a:rPr>
              <a:t>Wingspan:  10.0m</a:t>
            </a:r>
          </a:p>
          <a:p>
            <a:r>
              <a:rPr lang="en-GB" sz="2800" i="1" dirty="0">
                <a:solidFill>
                  <a:srgbClr val="FFFF00"/>
                </a:solidFill>
                <a:latin typeface="Arial" pitchFamily="34" charset="0"/>
              </a:rPr>
              <a:t>Length:      7.6m</a:t>
            </a:r>
          </a:p>
          <a:p>
            <a:r>
              <a:rPr lang="en-GB" sz="2800" i="1" dirty="0">
                <a:solidFill>
                  <a:srgbClr val="FFFF00"/>
                </a:solidFill>
                <a:latin typeface="Arial" pitchFamily="34" charset="0"/>
              </a:rPr>
              <a:t>Height:      2.8m</a:t>
            </a:r>
          </a:p>
          <a:p>
            <a:r>
              <a:rPr lang="en-GB" sz="2800" i="1" dirty="0">
                <a:solidFill>
                  <a:srgbClr val="FFFF00"/>
                </a:solidFill>
                <a:latin typeface="Arial" pitchFamily="34" charset="0"/>
              </a:rPr>
              <a:t>Max Weight: 990Kg</a:t>
            </a:r>
          </a:p>
          <a:p>
            <a:r>
              <a:rPr lang="en-GB" sz="2800" i="1" dirty="0">
                <a:solidFill>
                  <a:srgbClr val="FFFF00"/>
                </a:solidFill>
                <a:latin typeface="Arial" pitchFamily="34" charset="0"/>
              </a:rPr>
              <a:t>Engine:     180hp</a:t>
            </a:r>
          </a:p>
          <a:p>
            <a:r>
              <a:rPr lang="en-GB" sz="2800" i="1" dirty="0">
                <a:solidFill>
                  <a:srgbClr val="FFFF00"/>
                </a:solidFill>
                <a:latin typeface="Arial" pitchFamily="34" charset="0"/>
              </a:rPr>
              <a:t>Max Speed: 185 knots</a:t>
            </a:r>
          </a:p>
        </p:txBody>
      </p:sp>
      <p:sp>
        <p:nvSpPr>
          <p:cNvPr id="36867" name="Text Box 5"/>
          <p:cNvSpPr txBox="1">
            <a:spLocks noChangeArrowheads="1"/>
          </p:cNvSpPr>
          <p:nvPr/>
        </p:nvSpPr>
        <p:spPr bwMode="auto">
          <a:xfrm>
            <a:off x="4816475" y="4653136"/>
            <a:ext cx="4327525" cy="830262"/>
          </a:xfrm>
          <a:prstGeom prst="rect">
            <a:avLst/>
          </a:prstGeom>
          <a:noFill/>
          <a:ln w="9525">
            <a:noFill/>
            <a:miter lim="800000"/>
            <a:headEnd/>
            <a:tailEnd/>
          </a:ln>
        </p:spPr>
        <p:txBody>
          <a:bodyPr>
            <a:spAutoFit/>
          </a:bodyPr>
          <a:lstStyle/>
          <a:p>
            <a:r>
              <a:rPr lang="en-GB" sz="2400" dirty="0">
                <a:solidFill>
                  <a:srgbClr val="FFFF00"/>
                </a:solidFill>
                <a:latin typeface="Arial" pitchFamily="34" charset="0"/>
              </a:rPr>
              <a:t>Side-by-side 2 seat tandem  </a:t>
            </a:r>
          </a:p>
          <a:p>
            <a:r>
              <a:rPr lang="en-GB" sz="2400" dirty="0">
                <a:solidFill>
                  <a:srgbClr val="FFFF00"/>
                </a:solidFill>
                <a:latin typeface="Arial" pitchFamily="34" charset="0"/>
              </a:rPr>
              <a:t>Carbon Fibre construction</a:t>
            </a:r>
          </a:p>
        </p:txBody>
      </p:sp>
      <p:pic>
        <p:nvPicPr>
          <p:cNvPr id="36868" name="Picture 8" descr="tutor underside marked up.gif"/>
          <p:cNvPicPr>
            <a:picLocks noChangeAspect="1"/>
          </p:cNvPicPr>
          <p:nvPr/>
        </p:nvPicPr>
        <p:blipFill>
          <a:blip r:embed="rId3" cstate="print"/>
          <a:srcRect/>
          <a:stretch>
            <a:fillRect/>
          </a:stretch>
        </p:blipFill>
        <p:spPr bwMode="auto">
          <a:xfrm>
            <a:off x="641350" y="2211388"/>
            <a:ext cx="3698875" cy="2724150"/>
          </a:xfrm>
          <a:prstGeom prst="rect">
            <a:avLst/>
          </a:prstGeom>
          <a:noFill/>
          <a:ln w="9525">
            <a:noFill/>
            <a:miter lim="800000"/>
            <a:headEnd/>
            <a:tailEnd/>
          </a:ln>
        </p:spPr>
      </p:pic>
      <p:pic>
        <p:nvPicPr>
          <p:cNvPr id="36869" name="Picture 9" descr="tutor headon marked up.gif"/>
          <p:cNvPicPr>
            <a:picLocks noChangeAspect="1"/>
          </p:cNvPicPr>
          <p:nvPr/>
        </p:nvPicPr>
        <p:blipFill>
          <a:blip r:embed="rId4" cstate="print"/>
          <a:srcRect/>
          <a:stretch>
            <a:fillRect/>
          </a:stretch>
        </p:blipFill>
        <p:spPr bwMode="auto">
          <a:xfrm>
            <a:off x="471488" y="957263"/>
            <a:ext cx="4038600" cy="1200150"/>
          </a:xfrm>
          <a:prstGeom prst="rect">
            <a:avLst/>
          </a:prstGeom>
          <a:noFill/>
          <a:ln w="9525">
            <a:noFill/>
            <a:miter lim="800000"/>
            <a:headEnd/>
            <a:tailEnd/>
          </a:ln>
        </p:spPr>
      </p:pic>
      <p:pic>
        <p:nvPicPr>
          <p:cNvPr id="36870" name="Picture 10" descr="tutor side marked up.gif"/>
          <p:cNvPicPr>
            <a:picLocks noChangeAspect="1"/>
          </p:cNvPicPr>
          <p:nvPr/>
        </p:nvPicPr>
        <p:blipFill>
          <a:blip r:embed="rId5" cstate="print"/>
          <a:srcRect/>
          <a:stretch>
            <a:fillRect/>
          </a:stretch>
        </p:blipFill>
        <p:spPr bwMode="auto">
          <a:xfrm>
            <a:off x="1003300" y="4972050"/>
            <a:ext cx="2976563" cy="1098550"/>
          </a:xfrm>
          <a:prstGeom prst="rect">
            <a:avLst/>
          </a:prstGeom>
          <a:noFill/>
          <a:ln w="9525">
            <a:noFill/>
            <a:miter lim="800000"/>
            <a:headEnd/>
            <a:tailEnd/>
          </a:ln>
        </p:spPr>
      </p:pic>
      <p:sp>
        <p:nvSpPr>
          <p:cNvPr id="9" name="Title 4"/>
          <p:cNvSpPr txBox="1">
            <a:spLocks/>
          </p:cNvSpPr>
          <p:nvPr/>
        </p:nvSpPr>
        <p:spPr>
          <a:xfrm>
            <a:off x="0" y="324536"/>
            <a:ext cx="9144000" cy="792088"/>
          </a:xfrm>
          <a:prstGeom prst="rect">
            <a:avLst/>
          </a:prstGeom>
        </p:spPr>
        <p:txBody>
          <a:bodyPr/>
          <a:lstStyle/>
          <a:p>
            <a:pPr algn="ctr" eaLnBrk="0" hangingPunct="0">
              <a:defRPr/>
            </a:pPr>
            <a:r>
              <a:rPr lang="en-GB" sz="4400" b="1" kern="0" dirty="0">
                <a:latin typeface="Arial" pitchFamily="34" charset="0"/>
                <a:ea typeface="+mj-ea"/>
              </a:rPr>
              <a:t>Grob Tutor 115</a:t>
            </a:r>
            <a:endParaRPr lang="en-US" sz="4400" b="1" kern="0" dirty="0">
              <a:latin typeface="Arial" pitchFamily="34" charset="0"/>
              <a:ea typeface="+mj-ea"/>
            </a:endParaRPr>
          </a:p>
        </p:txBody>
      </p:sp>
      <p:sp>
        <p:nvSpPr>
          <p:cNvPr id="8" name="TextBox 7">
            <a:extLst>
              <a:ext uri="{FF2B5EF4-FFF2-40B4-BE49-F238E27FC236}">
                <a16:creationId xmlns:a16="http://schemas.microsoft.com/office/drawing/2014/main" id="{CC8BEA6D-69A5-C348-B506-24B3AC2466F9}"/>
              </a:ext>
            </a:extLst>
          </p:cNvPr>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Tree>
    <p:extLst>
      <p:ext uri="{BB962C8B-B14F-4D97-AF65-F5344CB8AC3E}">
        <p14:creationId xmlns:p14="http://schemas.microsoft.com/office/powerpoint/2010/main" val="5976554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2">
                                            <p:txEl>
                                              <p:pRg st="0" end="0"/>
                                            </p:txEl>
                                          </p:spTgt>
                                        </p:tgtEl>
                                        <p:attrNameLst>
                                          <p:attrName>style.visibility</p:attrName>
                                        </p:attrNameLst>
                                      </p:cBhvr>
                                      <p:to>
                                        <p:strVal val="visible"/>
                                      </p:to>
                                    </p:set>
                                    <p:anim calcmode="lin" valueType="num">
                                      <p:cBhvr additive="base">
                                        <p:cTn id="7" dur="500" fill="hold"/>
                                        <p:tgtEl>
                                          <p:spTgt spid="1741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412">
                                            <p:txEl>
                                              <p:pRg st="1" end="1"/>
                                            </p:txEl>
                                          </p:spTgt>
                                        </p:tgtEl>
                                        <p:attrNameLst>
                                          <p:attrName>style.visibility</p:attrName>
                                        </p:attrNameLst>
                                      </p:cBhvr>
                                      <p:to>
                                        <p:strVal val="visible"/>
                                      </p:to>
                                    </p:set>
                                    <p:anim calcmode="lin" valueType="num">
                                      <p:cBhvr additive="base">
                                        <p:cTn id="13" dur="500" fill="hold"/>
                                        <p:tgtEl>
                                          <p:spTgt spid="1741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41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412">
                                            <p:txEl>
                                              <p:pRg st="2" end="2"/>
                                            </p:txEl>
                                          </p:spTgt>
                                        </p:tgtEl>
                                        <p:attrNameLst>
                                          <p:attrName>style.visibility</p:attrName>
                                        </p:attrNameLst>
                                      </p:cBhvr>
                                      <p:to>
                                        <p:strVal val="visible"/>
                                      </p:to>
                                    </p:set>
                                    <p:anim calcmode="lin" valueType="num">
                                      <p:cBhvr additive="base">
                                        <p:cTn id="19" dur="500" fill="hold"/>
                                        <p:tgtEl>
                                          <p:spTgt spid="17412">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41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412">
                                            <p:txEl>
                                              <p:pRg st="3" end="3"/>
                                            </p:txEl>
                                          </p:spTgt>
                                        </p:tgtEl>
                                        <p:attrNameLst>
                                          <p:attrName>style.visibility</p:attrName>
                                        </p:attrNameLst>
                                      </p:cBhvr>
                                      <p:to>
                                        <p:strVal val="visible"/>
                                      </p:to>
                                    </p:set>
                                    <p:anim calcmode="lin" valueType="num">
                                      <p:cBhvr additive="base">
                                        <p:cTn id="25" dur="500" fill="hold"/>
                                        <p:tgtEl>
                                          <p:spTgt spid="17412">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41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412">
                                            <p:txEl>
                                              <p:pRg st="4" end="4"/>
                                            </p:txEl>
                                          </p:spTgt>
                                        </p:tgtEl>
                                        <p:attrNameLst>
                                          <p:attrName>style.visibility</p:attrName>
                                        </p:attrNameLst>
                                      </p:cBhvr>
                                      <p:to>
                                        <p:strVal val="visible"/>
                                      </p:to>
                                    </p:set>
                                    <p:anim calcmode="lin" valueType="num">
                                      <p:cBhvr additive="base">
                                        <p:cTn id="31" dur="500" fill="hold"/>
                                        <p:tgtEl>
                                          <p:spTgt spid="17412">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41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412">
                                            <p:txEl>
                                              <p:pRg st="5" end="5"/>
                                            </p:txEl>
                                          </p:spTgt>
                                        </p:tgtEl>
                                        <p:attrNameLst>
                                          <p:attrName>style.visibility</p:attrName>
                                        </p:attrNameLst>
                                      </p:cBhvr>
                                      <p:to>
                                        <p:strVal val="visible"/>
                                      </p:to>
                                    </p:set>
                                    <p:anim calcmode="lin" valueType="num">
                                      <p:cBhvr additive="base">
                                        <p:cTn id="37" dur="500" fill="hold"/>
                                        <p:tgtEl>
                                          <p:spTgt spid="1741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41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build="p" autoUpdateAnimBg="0"/>
      <p:bldP spid="368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tutorcockpit.JPG (82439 bytes)"/>
          <p:cNvPicPr>
            <a:picLocks noChangeAspect="1" noChangeArrowheads="1"/>
          </p:cNvPicPr>
          <p:nvPr/>
        </p:nvPicPr>
        <p:blipFill>
          <a:blip r:embed="rId3" cstate="print"/>
          <a:srcRect/>
          <a:stretch>
            <a:fillRect/>
          </a:stretch>
        </p:blipFill>
        <p:spPr bwMode="auto">
          <a:xfrm>
            <a:off x="91224" y="990600"/>
            <a:ext cx="8944426" cy="5750768"/>
          </a:xfrm>
          <a:prstGeom prst="rect">
            <a:avLst/>
          </a:prstGeom>
          <a:noFill/>
          <a:ln w="9525">
            <a:noFill/>
            <a:miter lim="800000"/>
            <a:headEnd/>
            <a:tailEnd/>
          </a:ln>
        </p:spPr>
      </p:pic>
      <p:sp>
        <p:nvSpPr>
          <p:cNvPr id="37891" name="Rectangle 2"/>
          <p:cNvSpPr>
            <a:spLocks noGrp="1" noChangeArrowheads="1"/>
          </p:cNvSpPr>
          <p:nvPr>
            <p:ph type="title" idx="4294967295"/>
          </p:nvPr>
        </p:nvSpPr>
        <p:spPr>
          <a:xfrm>
            <a:off x="2441448" y="307777"/>
            <a:ext cx="4261103" cy="701731"/>
          </a:xfrm>
        </p:spPr>
        <p:txBody>
          <a:bodyPr/>
          <a:lstStyle/>
          <a:p>
            <a:pPr algn="ctr" eaLnBrk="1" hangingPunct="1"/>
            <a:r>
              <a:rPr lang="en-GB" b="1" dirty="0">
                <a:solidFill>
                  <a:schemeClr val="tx1"/>
                </a:solidFill>
              </a:rPr>
              <a:t>Cockpit Layout</a:t>
            </a:r>
          </a:p>
        </p:txBody>
      </p:sp>
      <p:sp>
        <p:nvSpPr>
          <p:cNvPr id="4" name="TextBox 3">
            <a:extLst>
              <a:ext uri="{FF2B5EF4-FFF2-40B4-BE49-F238E27FC236}">
                <a16:creationId xmlns:a16="http://schemas.microsoft.com/office/drawing/2014/main" id="{A31D308E-3536-934A-B4E9-A650F1EE4F5B}"/>
              </a:ext>
            </a:extLst>
          </p:cNvPr>
          <p:cNvSpPr txBox="1"/>
          <p:nvPr/>
        </p:nvSpPr>
        <p:spPr>
          <a:xfrm>
            <a:off x="0" y="0"/>
            <a:ext cx="9144000" cy="307777"/>
          </a:xfrm>
          <a:prstGeom prst="rect">
            <a:avLst/>
          </a:prstGeom>
          <a:solidFill>
            <a:srgbClr val="FF0000"/>
          </a:solidFill>
        </p:spPr>
        <p:txBody>
          <a:bodyPr wrap="square" rtlCol="0">
            <a:spAutoFit/>
          </a:bodyPr>
          <a:lstStyle/>
          <a:p>
            <a:pPr algn="ctr"/>
            <a:r>
              <a:rPr lang="en-GB" sz="1400" b="1" dirty="0"/>
              <a:t>PASS</a:t>
            </a:r>
            <a:endParaRPr lang="en-GB" b="1" dirty="0"/>
          </a:p>
        </p:txBody>
      </p:sp>
    </p:spTree>
    <p:extLst>
      <p:ext uri="{BB962C8B-B14F-4D97-AF65-F5344CB8AC3E}">
        <p14:creationId xmlns:p14="http://schemas.microsoft.com/office/powerpoint/2010/main" val="34102189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22603" y="2420888"/>
            <a:ext cx="7298793" cy="701731"/>
          </a:xfrm>
        </p:spPr>
        <p:txBody>
          <a:bodyPr/>
          <a:lstStyle/>
          <a:p>
            <a:pPr algn="ctr"/>
            <a:r>
              <a:rPr lang="en-GB" sz="4400" dirty="0"/>
              <a:t>Aircraft instruments</a:t>
            </a:r>
          </a:p>
        </p:txBody>
      </p:sp>
      <p:sp>
        <p:nvSpPr>
          <p:cNvPr id="5" name="Text Placeholder 4"/>
          <p:cNvSpPr>
            <a:spLocks noGrp="1"/>
          </p:cNvSpPr>
          <p:nvPr>
            <p:ph type="body" idx="1"/>
          </p:nvPr>
        </p:nvSpPr>
        <p:spPr>
          <a:xfrm>
            <a:off x="685800" y="1567245"/>
            <a:ext cx="7772400" cy="461665"/>
          </a:xfrm>
        </p:spPr>
        <p:txBody>
          <a:bodyPr/>
          <a:lstStyle/>
          <a:p>
            <a:pPr algn="ctr"/>
            <a:r>
              <a:rPr lang="en-GB" sz="2400" dirty="0"/>
              <a:t>How to tell what an aeroplane is doing when in the air…</a:t>
            </a:r>
          </a:p>
        </p:txBody>
      </p:sp>
    </p:spTree>
    <p:extLst>
      <p:ext uri="{BB962C8B-B14F-4D97-AF65-F5344CB8AC3E}">
        <p14:creationId xmlns:p14="http://schemas.microsoft.com/office/powerpoint/2010/main" val="304200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430213"/>
            <a:ext cx="5141151" cy="701731"/>
          </a:xfrm>
        </p:spPr>
        <p:txBody>
          <a:bodyPr/>
          <a:lstStyle/>
          <a:p>
            <a:r>
              <a:rPr lang="en-GB" dirty="0"/>
              <a:t>Airspeed Indicator</a:t>
            </a:r>
          </a:p>
        </p:txBody>
      </p:sp>
      <p:sp>
        <p:nvSpPr>
          <p:cNvPr id="4" name="TextBox 3"/>
          <p:cNvSpPr txBox="1"/>
          <p:nvPr/>
        </p:nvSpPr>
        <p:spPr>
          <a:xfrm>
            <a:off x="0" y="0"/>
            <a:ext cx="9144000" cy="307777"/>
          </a:xfrm>
          <a:prstGeom prst="rect">
            <a:avLst/>
          </a:prstGeom>
          <a:solidFill>
            <a:srgbClr val="FFFF00"/>
          </a:solidFill>
        </p:spPr>
        <p:txBody>
          <a:bodyPr wrap="square" rtlCol="0">
            <a:spAutoFit/>
          </a:bodyPr>
          <a:lstStyle/>
          <a:p>
            <a:pPr algn="ctr"/>
            <a:r>
              <a:rPr lang="en-GB" sz="1400" b="1" dirty="0">
                <a:solidFill>
                  <a:schemeClr val="bg2"/>
                </a:solidFill>
              </a:rPr>
              <a:t>MERIT</a:t>
            </a:r>
            <a:endParaRPr lang="en-GB" b="1" dirty="0">
              <a:solidFill>
                <a:schemeClr val="bg2"/>
              </a:solidFill>
            </a:endParaRPr>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2037" l="0" r="100000">
                        <a14:foregroundMark x1="23000" y1="44444" x2="51400" y2="43704"/>
                        <a14:foregroundMark x1="71600" y1="20185" x2="83200" y2="37963"/>
                      </a14:backgroundRemoval>
                    </a14:imgEffect>
                  </a14:imgLayer>
                </a14:imgProps>
              </a:ext>
              <a:ext uri="{28A0092B-C50C-407E-A947-70E740481C1C}">
                <a14:useLocalDpi xmlns:a14="http://schemas.microsoft.com/office/drawing/2010/main" val="0"/>
              </a:ext>
            </a:extLst>
          </a:blip>
          <a:srcRect/>
          <a:stretch>
            <a:fillRect/>
          </a:stretch>
        </p:blipFill>
        <p:spPr bwMode="auto">
          <a:xfrm>
            <a:off x="4730436" y="1426370"/>
            <a:ext cx="4211165" cy="4548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a:spLocks noGrp="1"/>
          </p:cNvSpPr>
          <p:nvPr>
            <p:ph idx="1"/>
          </p:nvPr>
        </p:nvSpPr>
        <p:spPr>
          <a:xfrm>
            <a:off x="395289" y="1628800"/>
            <a:ext cx="4291012" cy="4967514"/>
          </a:xfrm>
        </p:spPr>
        <p:txBody>
          <a:bodyPr/>
          <a:lstStyle/>
          <a:p>
            <a:r>
              <a:rPr lang="en-GB" dirty="0">
                <a:solidFill>
                  <a:srgbClr val="FFFF00"/>
                </a:solidFill>
              </a:rPr>
              <a:t>Shows the pilot the speed of the aircraft through the air, </a:t>
            </a:r>
          </a:p>
          <a:p>
            <a:pPr lvl="1"/>
            <a:r>
              <a:rPr lang="en-GB" dirty="0">
                <a:solidFill>
                  <a:srgbClr val="FFFF00"/>
                </a:solidFill>
              </a:rPr>
              <a:t>measured in knots</a:t>
            </a:r>
          </a:p>
          <a:p>
            <a:pPr lvl="1"/>
            <a:endParaRPr lang="en-GB" dirty="0">
              <a:solidFill>
                <a:srgbClr val="FFFF00"/>
              </a:solidFill>
            </a:endParaRPr>
          </a:p>
          <a:p>
            <a:r>
              <a:rPr lang="en-GB" dirty="0">
                <a:solidFill>
                  <a:srgbClr val="FFFF00"/>
                </a:solidFill>
              </a:rPr>
              <a:t>Assists the pilot in ensuring a stall does not occur</a:t>
            </a:r>
          </a:p>
          <a:p>
            <a:endParaRPr lang="en-GB" dirty="0">
              <a:solidFill>
                <a:srgbClr val="FFFF00"/>
              </a:solidFill>
            </a:endParaRPr>
          </a:p>
          <a:p>
            <a:r>
              <a:rPr lang="en-GB" dirty="0">
                <a:solidFill>
                  <a:srgbClr val="FFFF00"/>
                </a:solidFill>
              </a:rPr>
              <a:t>Helps the pilot keep a safe and constant speed</a:t>
            </a:r>
          </a:p>
          <a:p>
            <a:pPr lvl="1"/>
            <a:r>
              <a:rPr lang="en-GB" dirty="0">
                <a:solidFill>
                  <a:srgbClr val="FFFF00"/>
                </a:solidFill>
              </a:rPr>
              <a:t>Essential when navigating!</a:t>
            </a:r>
          </a:p>
        </p:txBody>
      </p:sp>
    </p:spTree>
    <p:extLst>
      <p:ext uri="{BB962C8B-B14F-4D97-AF65-F5344CB8AC3E}">
        <p14:creationId xmlns:p14="http://schemas.microsoft.com/office/powerpoint/2010/main" val="3553994858"/>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739ABC"/>
        </a:dk2>
        <a:lt2>
          <a:srgbClr val="FFFFFF"/>
        </a:lt2>
        <a:accent1>
          <a:srgbClr val="002F5F"/>
        </a:accent1>
        <a:accent2>
          <a:srgbClr val="E98300"/>
        </a:accent2>
        <a:accent3>
          <a:srgbClr val="BCCADA"/>
        </a:accent3>
        <a:accent4>
          <a:srgbClr val="DADADA"/>
        </a:accent4>
        <a:accent5>
          <a:srgbClr val="AAADB6"/>
        </a:accent5>
        <a:accent6>
          <a:srgbClr val="D37600"/>
        </a:accent6>
        <a:hlink>
          <a:srgbClr val="FECB00"/>
        </a:hlink>
        <a:folHlink>
          <a:srgbClr val="0073C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E1C30D4776344DA6BC9C611B785B41" ma:contentTypeVersion="16" ma:contentTypeDescription="Create a new document." ma:contentTypeScope="" ma:versionID="78ac21ca7ea070cdad0fc1a700b7590b">
  <xsd:schema xmlns:xsd="http://www.w3.org/2001/XMLSchema" xmlns:xs="http://www.w3.org/2001/XMLSchema" xmlns:p="http://schemas.microsoft.com/office/2006/metadata/properties" xmlns:ns2="33d018c4-3b15-4e40-a67d-61bb6fda5378" xmlns:ns3="http://schemas.microsoft.com/sharepoint/v3/fields" xmlns:ns4="3ccbaba7-fbc8-4626-8fd2-a5c4a0566b20" targetNamespace="http://schemas.microsoft.com/office/2006/metadata/properties" ma:root="true" ma:fieldsID="24dd11e4c2b92d342a4b6f5ae8e57346" ns2:_="" ns3:_="" ns4:_="">
    <xsd:import namespace="33d018c4-3b15-4e40-a67d-61bb6fda5378"/>
    <xsd:import namespace="http://schemas.microsoft.com/sharepoint/v3/fields"/>
    <xsd:import namespace="3ccbaba7-fbc8-4626-8fd2-a5c4a0566b20"/>
    <xsd:element name="properties">
      <xsd:complexType>
        <xsd:sequence>
          <xsd:element name="documentManagement">
            <xsd:complexType>
              <xsd:all>
                <xsd:element ref="ns2:MediaServiceMetadata" minOccurs="0"/>
                <xsd:element ref="ns2:MediaServiceFastMetadata" minOccurs="0"/>
                <xsd:element ref="ns2:VersionNumber"/>
                <xsd:element ref="ns3:_Version" minOccurs="0"/>
                <xsd:element ref="ns2:MediaServiceAutoKeyPoints" minOccurs="0"/>
                <xsd:element ref="ns2:MediaServiceKeyPoints" minOccurs="0"/>
                <xsd:element ref="ns2:SubjectArea" minOccurs="0"/>
                <xsd:element ref="ns2:MediaServiceAutoTags" minOccurs="0"/>
                <xsd:element ref="ns2:MediaServiceOCR" minOccurs="0"/>
                <xsd:element ref="ns2:MediaServiceGenerationTime" minOccurs="0"/>
                <xsd:element ref="ns2:MediaServiceEventHashCode" minOccurs="0"/>
                <xsd:element ref="ns2:LatestUpdate" minOccurs="0"/>
                <xsd:element ref="ns2:MediaServiceDateTaken" minOccurs="0"/>
                <xsd:element ref="ns4:SharedWithUsers" minOccurs="0"/>
                <xsd:element ref="ns4: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018c4-3b15-4e40-a67d-61bb6fda53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VersionNumber" ma:index="10" ma:displayName="Version Number" ma:decimals="1" ma:default="1" ma:format="Dropdown" ma:internalName="VersionNumber" ma:percentage="FALSE">
      <xsd:simpleType>
        <xsd:restriction base="dms:Number"/>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SubjectArea" ma:index="14" nillable="true" ma:displayName="Subject Area" ma:format="Dropdown" ma:internalName="SubjectArea">
      <xsd:complexType>
        <xsd:complexContent>
          <xsd:extension base="dms:MultiChoice">
            <xsd:sequence>
              <xsd:element name="Value" maxOccurs="unbounded" minOccurs="0" nillable="true">
                <xsd:simpleType>
                  <xsd:restriction base="dms:Choice">
                    <xsd:enumeration value="Space"/>
                    <xsd:enumeration value="DofE"/>
                    <xsd:enumeration value="Leadership"/>
                    <xsd:enumeration value="Classification Training"/>
                    <xsd:enumeration value="Cyber"/>
                    <xsd:enumeration value="First Aid"/>
                    <xsd:enumeration value="Radio"/>
                    <xsd:enumeration value="Shooting"/>
                    <xsd:enumeration value="STEM"/>
                    <xsd:enumeration value="Music"/>
                    <xsd:enumeration value="Adv Trg"/>
                    <xsd:enumeration value="Road Marching"/>
                    <xsd:enumeration value="Drill"/>
                    <xsd:enumeration value="Sport"/>
                    <xsd:enumeration value="Fieldcraft"/>
                    <xsd:enumeration value="Apps"/>
                    <xsd:enumeration value="Staff Training"/>
                    <xsd:enumeration value="App: Space"/>
                    <xsd:enumeration value="App: IOS"/>
                    <xsd:enumeration value="App: All"/>
                    <xsd:enumeration value="ATF"/>
                    <xsd:enumeration value="Specific Support Guidance"/>
                    <xsd:enumeration value="Training Briefing Note"/>
                    <xsd:enumeration value="Health &amp; Safety"/>
                    <xsd:enumeration value="Fundraising/Citizenship Training"/>
                    <xsd:enumeration value="Academic Training"/>
                  </xsd:restriction>
                </xsd:simpleType>
              </xsd:element>
            </xsd:sequence>
          </xsd:extension>
        </xsd:complexContent>
      </xsd:complex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atestUpdate" ma:index="19" nillable="true" ma:displayName="Latest Update" ma:format="Dropdown" ma:internalName="LatestUpdate">
      <xsd:simpleType>
        <xsd:restriction base="dms:Text">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Version" ma:index="11" nillable="true" ma:displayName="Version" ma:internalName="_Vers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cbaba7-fbc8-4626-8fd2-a5c4a0566b20" elementFormDefault="qualified">
    <xsd:import namespace="http://schemas.microsoft.com/office/2006/documentManagement/types"/>
    <xsd:import namespace="http://schemas.microsoft.com/office/infopath/2007/PartnerControls"/>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VersionNumber xmlns="33d018c4-3b15-4e40-a67d-61bb6fda5378">1</VersionNumber>
    <SubjectArea xmlns="33d018c4-3b15-4e40-a67d-61bb6fda5378"/>
    <LatestUpdate xmlns="33d018c4-3b15-4e40-a67d-61bb6fda537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71580E-7C25-46E8-820E-9608A05CB46A}"/>
</file>

<file path=customXml/itemProps2.xml><?xml version="1.0" encoding="utf-8"?>
<ds:datastoreItem xmlns:ds="http://schemas.openxmlformats.org/officeDocument/2006/customXml" ds:itemID="{17AB96DC-B591-43D9-AE8D-FCD6D9540AC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1640A18-83E3-4876-BAC7-49E4D49DF6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Silver - Radio Foundation Licence-SW</Template>
  <TotalTime>2773</TotalTime>
  <Words>1060</Words>
  <Application>Microsoft Macintosh PowerPoint</Application>
  <PresentationFormat>On-screen Show (4:3)</PresentationFormat>
  <Paragraphs>234</Paragraphs>
  <Slides>44</Slides>
  <Notes>17</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44</vt:i4>
      </vt:variant>
    </vt:vector>
  </HeadingPairs>
  <TitlesOfParts>
    <vt:vector size="48" baseType="lpstr">
      <vt:lpstr>Arial</vt:lpstr>
      <vt:lpstr>Calibri</vt:lpstr>
      <vt:lpstr>Custom Design</vt:lpstr>
      <vt:lpstr>1_Custom Design</vt:lpstr>
      <vt:lpstr>Fundamental Principles of Airmanship</vt:lpstr>
      <vt:lpstr>Practical Activities</vt:lpstr>
      <vt:lpstr>Types of aircraft</vt:lpstr>
      <vt:lpstr>Viking T1</vt:lpstr>
      <vt:lpstr>Grob Tutor</vt:lpstr>
      <vt:lpstr>PowerPoint Presentation</vt:lpstr>
      <vt:lpstr>Cockpit Layout</vt:lpstr>
      <vt:lpstr>Aircraft instruments</vt:lpstr>
      <vt:lpstr>Airspeed Indicator</vt:lpstr>
      <vt:lpstr>Artificial Horizon Indicator</vt:lpstr>
      <vt:lpstr>Vertical Speed Indicator</vt:lpstr>
      <vt:lpstr>Altimeter</vt:lpstr>
      <vt:lpstr>Controls and planes  of movement</vt:lpstr>
      <vt:lpstr>Control Surfaces on an Aircraft </vt:lpstr>
      <vt:lpstr>Control Surfaces –  what do they look like  in real life?</vt:lpstr>
      <vt:lpstr>PowerPoint Presentation</vt:lpstr>
      <vt:lpstr>The Axes of an Aircraft</vt:lpstr>
      <vt:lpstr>Longitudinal Axis – “roll”</vt:lpstr>
      <vt:lpstr>Vertical Axis – “yaw”</vt:lpstr>
      <vt:lpstr>Lateral Axis – “pitch”</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PowerPoint Presentation</vt:lpstr>
      <vt:lpstr>PowerPoint Presentation</vt:lpstr>
      <vt:lpstr>PowerPoint Presentation</vt:lpstr>
      <vt:lpstr>PowerPoint Presentation</vt:lpstr>
      <vt:lpstr>Summary</vt:lpstr>
      <vt:lpstr>Practical Activities</vt:lpstr>
      <vt:lpstr>PowerPoint Presentation</vt:lpstr>
    </vt:vector>
  </TitlesOfParts>
  <Company>Dstl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Air Training Corp</dc:title>
  <dc:creator>Sturgeon Sarah S (PDW)</dc:creator>
  <cp:lastModifiedBy>Microsoft Office User</cp:lastModifiedBy>
  <cp:revision>189</cp:revision>
  <dcterms:created xsi:type="dcterms:W3CDTF">2018-06-28T10:20:44Z</dcterms:created>
  <dcterms:modified xsi:type="dcterms:W3CDTF">2019-05-23T18:00:03Z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0x0101009BE1C30D4776344DA6BC9C611B785B41</vt:lpwstr>
  </property>
  <property fmtid="{D5CDD505-2E9C-101B-9397-08002B2CF9AE}" pid="3" name="Order">
    <vt:r8>207800</vt:r8>
  </property>
</Properties>
</file>