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69"/>
  </p:notesMasterIdLst>
  <p:sldIdLst>
    <p:sldId id="448" r:id="rId6"/>
    <p:sldId id="449" r:id="rId7"/>
    <p:sldId id="447" r:id="rId8"/>
    <p:sldId id="397" r:id="rId9"/>
    <p:sldId id="398" r:id="rId10"/>
    <p:sldId id="399" r:id="rId11"/>
    <p:sldId id="400" r:id="rId12"/>
    <p:sldId id="401" r:id="rId13"/>
    <p:sldId id="402" r:id="rId14"/>
    <p:sldId id="403" r:id="rId15"/>
    <p:sldId id="334" r:id="rId16"/>
    <p:sldId id="335" r:id="rId17"/>
    <p:sldId id="404" r:id="rId18"/>
    <p:sldId id="405" r:id="rId19"/>
    <p:sldId id="406" r:id="rId20"/>
    <p:sldId id="407" r:id="rId21"/>
    <p:sldId id="408" r:id="rId22"/>
    <p:sldId id="409" r:id="rId23"/>
    <p:sldId id="410" r:id="rId24"/>
    <p:sldId id="411" r:id="rId25"/>
    <p:sldId id="412" r:id="rId26"/>
    <p:sldId id="351" r:id="rId27"/>
    <p:sldId id="352" r:id="rId28"/>
    <p:sldId id="353" r:id="rId29"/>
    <p:sldId id="354" r:id="rId30"/>
    <p:sldId id="355" r:id="rId31"/>
    <p:sldId id="356"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336" r:id="rId47"/>
    <p:sldId id="342" r:id="rId48"/>
    <p:sldId id="343" r:id="rId49"/>
    <p:sldId id="427" r:id="rId50"/>
    <p:sldId id="393" r:id="rId51"/>
    <p:sldId id="428" r:id="rId52"/>
    <p:sldId id="450" r:id="rId53"/>
    <p:sldId id="430" r:id="rId54"/>
    <p:sldId id="431" r:id="rId55"/>
    <p:sldId id="432" r:id="rId56"/>
    <p:sldId id="433" r:id="rId57"/>
    <p:sldId id="434" r:id="rId58"/>
    <p:sldId id="435" r:id="rId59"/>
    <p:sldId id="436" r:id="rId60"/>
    <p:sldId id="437" r:id="rId61"/>
    <p:sldId id="438" r:id="rId62"/>
    <p:sldId id="439" r:id="rId63"/>
    <p:sldId id="440" r:id="rId64"/>
    <p:sldId id="389" r:id="rId65"/>
    <p:sldId id="441" r:id="rId66"/>
    <p:sldId id="444" r:id="rId67"/>
    <p:sldId id="442"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39A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552" autoAdjust="0"/>
    <p:restoredTop sz="93858" autoAdjust="0"/>
  </p:normalViewPr>
  <p:slideViewPr>
    <p:cSldViewPr>
      <p:cViewPr varScale="1">
        <p:scale>
          <a:sx n="214" d="100"/>
          <a:sy n="214" d="100"/>
        </p:scale>
        <p:origin x="2160" y="176"/>
      </p:cViewPr>
      <p:guideLst>
        <p:guide orient="horz" pos="2160"/>
        <p:guide pos="2880"/>
      </p:guideLst>
    </p:cSldViewPr>
  </p:slideViewPr>
  <p:outlineViewPr>
    <p:cViewPr>
      <p:scale>
        <a:sx n="33" d="100"/>
        <a:sy n="33" d="100"/>
      </p:scale>
      <p:origin x="0" y="680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3B579-58C2-4DAC-9422-C22685102254}" type="datetimeFigureOut">
              <a:rPr lang="en-GB" smtClean="0"/>
              <a:t>23/05/2019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8CF2B-EF03-41A9-8FF2-319C855DEDE2}" type="slidenum">
              <a:rPr lang="en-GB" smtClean="0"/>
              <a:t>‹#›</a:t>
            </a:fld>
            <a:endParaRPr lang="en-GB" dirty="0"/>
          </a:p>
        </p:txBody>
      </p:sp>
    </p:spTree>
    <p:extLst>
      <p:ext uri="{BB962C8B-B14F-4D97-AF65-F5344CB8AC3E}">
        <p14:creationId xmlns:p14="http://schemas.microsoft.com/office/powerpoint/2010/main" val="278797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88CF2B-EF03-41A9-8FF2-319C855DEDE2}" type="slidenum">
              <a:rPr lang="en-GB" smtClean="0"/>
              <a:t>1</a:t>
            </a:fld>
            <a:endParaRPr lang="en-GB" dirty="0"/>
          </a:p>
        </p:txBody>
      </p:sp>
    </p:spTree>
    <p:extLst>
      <p:ext uri="{BB962C8B-B14F-4D97-AF65-F5344CB8AC3E}">
        <p14:creationId xmlns:p14="http://schemas.microsoft.com/office/powerpoint/2010/main" val="2209310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b="1" dirty="0"/>
              <a:t>Flight Instruments</a:t>
            </a:r>
            <a:endParaRPr lang="en-US" dirty="0"/>
          </a:p>
          <a:p>
            <a:endParaRPr lang="en-US" dirty="0"/>
          </a:p>
          <a:p>
            <a:r>
              <a:rPr lang="en-US" dirty="0"/>
              <a:t>Although the glider is normally flown by visual reference to the horizon, four flight instruments are fitted for accuracy. Three of these, the airspeed indicator, the altimeter and the turn and slip indicator function similarly to those fitted in the Tutor. However, the fourth (the Variometer) is specific to gliders. </a:t>
            </a:r>
          </a:p>
          <a:p>
            <a:endParaRPr lang="en-US" dirty="0"/>
          </a:p>
        </p:txBody>
      </p:sp>
      <p:sp>
        <p:nvSpPr>
          <p:cNvPr id="88068" name="Slide Number Placeholder 3"/>
          <p:cNvSpPr>
            <a:spLocks noGrp="1"/>
          </p:cNvSpPr>
          <p:nvPr>
            <p:ph type="sldNum" sz="quarter" idx="5"/>
          </p:nvPr>
        </p:nvSpPr>
        <p:spPr>
          <a:noFill/>
        </p:spPr>
        <p:txBody>
          <a:bodyPr/>
          <a:lstStyle/>
          <a:p>
            <a:fld id="{F6E1D16F-B5A0-4B7A-AFC9-1A9C1EAE6497}" type="slidenum">
              <a:rPr lang="en-GB" smtClean="0"/>
              <a:pPr/>
              <a:t>13</a:t>
            </a:fld>
            <a:endParaRPr lang="en-GB" dirty="0"/>
          </a:p>
        </p:txBody>
      </p:sp>
    </p:spTree>
    <p:extLst>
      <p:ext uri="{BB962C8B-B14F-4D97-AF65-F5344CB8AC3E}">
        <p14:creationId xmlns:p14="http://schemas.microsoft.com/office/powerpoint/2010/main" val="1060189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b="1" dirty="0"/>
              <a:t>Airbrakes</a:t>
            </a:r>
            <a:endParaRPr lang="en-US" dirty="0"/>
          </a:p>
          <a:p>
            <a:endParaRPr lang="en-US" dirty="0"/>
          </a:p>
          <a:p>
            <a:r>
              <a:rPr lang="en-US" dirty="0"/>
              <a:t>There are various types of airbrake. Those on Air Cadet gliders are panels which extend upwards from the top surface of the wing. When retracted within the wing the top edge lies flush with the wing surface. When extended they increase the drag and reduce the lift, allowing the glider to descend more quickly without increasing the speed. This enables the pilot to land in a much smaller space than would otherwise be possible.</a:t>
            </a:r>
            <a:endParaRPr lang="en-GB" dirty="0"/>
          </a:p>
          <a:p>
            <a:endParaRPr lang="en-GB" dirty="0"/>
          </a:p>
        </p:txBody>
      </p:sp>
      <p:sp>
        <p:nvSpPr>
          <p:cNvPr id="89092" name="Slide Number Placeholder 3"/>
          <p:cNvSpPr>
            <a:spLocks noGrp="1"/>
          </p:cNvSpPr>
          <p:nvPr>
            <p:ph type="sldNum" sz="quarter" idx="5"/>
          </p:nvPr>
        </p:nvSpPr>
        <p:spPr>
          <a:noFill/>
        </p:spPr>
        <p:txBody>
          <a:bodyPr/>
          <a:lstStyle/>
          <a:p>
            <a:fld id="{91072EB9-EF62-453C-B65B-2300CA588112}" type="slidenum">
              <a:rPr lang="en-GB" smtClean="0"/>
              <a:pPr/>
              <a:t>14</a:t>
            </a:fld>
            <a:endParaRPr lang="en-GB" dirty="0"/>
          </a:p>
        </p:txBody>
      </p:sp>
    </p:spTree>
    <p:extLst>
      <p:ext uri="{BB962C8B-B14F-4D97-AF65-F5344CB8AC3E}">
        <p14:creationId xmlns:p14="http://schemas.microsoft.com/office/powerpoint/2010/main" val="2677254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a:t>The Vertical Speed Indicator’s (VSI) purpose is to indicate whether the glider is losing or gaining height. This is not quite as simple as it sounds, as a glider might at one moment be in still air, descending gradually to maintain flying speed, then the next moment it might encounter air which is rising fast enough to overcome that descent and make the glider gain height. </a:t>
            </a:r>
          </a:p>
          <a:p>
            <a:endParaRPr lang="en-US" dirty="0"/>
          </a:p>
          <a:p>
            <a:r>
              <a:rPr lang="en-US" dirty="0"/>
              <a:t>Equally, it might enter descending air which will increase the rate of descent. The VSI is invaluable in helping the pilot to find rising air, and to stay in it to prolong the flight. In fact, the Viking has 2 VSI, one of which indicates rising or descending air by means of audio tones from a loud speaker.</a:t>
            </a:r>
            <a:endParaRPr lang="en-GB" dirty="0"/>
          </a:p>
          <a:p>
            <a:endParaRPr lang="en-GB" dirty="0"/>
          </a:p>
        </p:txBody>
      </p:sp>
      <p:sp>
        <p:nvSpPr>
          <p:cNvPr id="90116" name="Slide Number Placeholder 3"/>
          <p:cNvSpPr>
            <a:spLocks noGrp="1"/>
          </p:cNvSpPr>
          <p:nvPr>
            <p:ph type="sldNum" sz="quarter" idx="5"/>
          </p:nvPr>
        </p:nvSpPr>
        <p:spPr>
          <a:noFill/>
        </p:spPr>
        <p:txBody>
          <a:bodyPr/>
          <a:lstStyle/>
          <a:p>
            <a:fld id="{06D2B8D7-26AB-4989-92CA-344ADF9F9EB5}" type="slidenum">
              <a:rPr lang="en-GB" smtClean="0"/>
              <a:pPr/>
              <a:t>15</a:t>
            </a:fld>
            <a:endParaRPr lang="en-GB" dirty="0"/>
          </a:p>
        </p:txBody>
      </p:sp>
    </p:spTree>
    <p:extLst>
      <p:ext uri="{BB962C8B-B14F-4D97-AF65-F5344CB8AC3E}">
        <p14:creationId xmlns:p14="http://schemas.microsoft.com/office/powerpoint/2010/main" val="393431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dirty="0"/>
              <a:t>Soaring with Thermals</a:t>
            </a:r>
            <a:endParaRPr lang="en-US" dirty="0"/>
          </a:p>
          <a:p>
            <a:pPr>
              <a:defRPr/>
            </a:pPr>
            <a:endParaRPr lang="en-US" dirty="0"/>
          </a:p>
          <a:p>
            <a:pPr>
              <a:defRPr/>
            </a:pPr>
            <a:r>
              <a:rPr lang="en-US" dirty="0"/>
              <a:t>Soaring is the art of finding rising air and, then using it to gain height, thus prolonging the flight. For example, “thermals” caused by uneven heating of the earth are common on hot sunny days. Surfaces such as green fields, woods and lakes do not heat up as rapidly as concrete, tarmac, built up areas, sandy areas or dry fields. Thus concrete or tarmac areas will become much hotter than the surrounding green fields. The air over the concrete will therefore rise (like a hot air balloon); this rising air is called a thermal. Thermal activity is not continuous, the warm air being released in the form of bubbles which rise at intervals like invisible air balloons.</a:t>
            </a:r>
            <a:endParaRPr lang="en-GB" dirty="0"/>
          </a:p>
          <a:p>
            <a:pPr>
              <a:defRPr/>
            </a:pPr>
            <a:endParaRPr lang="en-US" dirty="0"/>
          </a:p>
        </p:txBody>
      </p:sp>
      <p:sp>
        <p:nvSpPr>
          <p:cNvPr id="91140" name="Slide Number Placeholder 3"/>
          <p:cNvSpPr>
            <a:spLocks noGrp="1"/>
          </p:cNvSpPr>
          <p:nvPr>
            <p:ph type="sldNum" sz="quarter" idx="5"/>
          </p:nvPr>
        </p:nvSpPr>
        <p:spPr>
          <a:noFill/>
        </p:spPr>
        <p:txBody>
          <a:bodyPr/>
          <a:lstStyle/>
          <a:p>
            <a:fld id="{44790D4E-491A-4A25-B6D4-269AC12182E6}" type="slidenum">
              <a:rPr lang="en-GB" smtClean="0"/>
              <a:pPr/>
              <a:t>16</a:t>
            </a:fld>
            <a:endParaRPr lang="en-GB" dirty="0"/>
          </a:p>
        </p:txBody>
      </p:sp>
    </p:spTree>
    <p:extLst>
      <p:ext uri="{BB962C8B-B14F-4D97-AF65-F5344CB8AC3E}">
        <p14:creationId xmlns:p14="http://schemas.microsoft.com/office/powerpoint/2010/main" val="270547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dirty="0"/>
              <a:t>If the rising air is moist, cumulus or heap type clouds will form which can give pilots a good idea of where thermals are forming. If thermal activity is suspected the pilot will keep an eye on the variometer and when he finds rising air the pilot will try to circle in it and gain height. Even with the aid of the variometer, it requires considerable skill and experience to get maximum use from thermals.</a:t>
            </a:r>
            <a:endParaRPr lang="en-GB" dirty="0"/>
          </a:p>
        </p:txBody>
      </p:sp>
      <p:sp>
        <p:nvSpPr>
          <p:cNvPr id="92164" name="Slide Number Placeholder 3"/>
          <p:cNvSpPr>
            <a:spLocks noGrp="1"/>
          </p:cNvSpPr>
          <p:nvPr>
            <p:ph type="sldNum" sz="quarter" idx="5"/>
          </p:nvPr>
        </p:nvSpPr>
        <p:spPr>
          <a:noFill/>
        </p:spPr>
        <p:txBody>
          <a:bodyPr/>
          <a:lstStyle/>
          <a:p>
            <a:fld id="{DE9EC7B2-99B2-4B78-9D8C-957FBA3DD302}" type="slidenum">
              <a:rPr lang="en-GB" smtClean="0"/>
              <a:pPr/>
              <a:t>17</a:t>
            </a:fld>
            <a:endParaRPr lang="en-GB" dirty="0"/>
          </a:p>
        </p:txBody>
      </p:sp>
    </p:spTree>
    <p:extLst>
      <p:ext uri="{BB962C8B-B14F-4D97-AF65-F5344CB8AC3E}">
        <p14:creationId xmlns:p14="http://schemas.microsoft.com/office/powerpoint/2010/main" val="3312619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dirty="0"/>
              <a:t>Rising air can also be found on the windward side of hills. When the surface wind strikes the face of a hill or ridge it will be deflected upwards, becoming an upcurrent  By staying in this rising air the pilot will be able to maintain or gain height, according to the strength of the up-current. Care must be taken not to fly the glider behind the ridge, as down-currents there would cause the glider to lose height rapidly.</a:t>
            </a:r>
            <a:endParaRPr lang="en-GB" dirty="0"/>
          </a:p>
        </p:txBody>
      </p:sp>
      <p:sp>
        <p:nvSpPr>
          <p:cNvPr id="93188" name="Slide Number Placeholder 3"/>
          <p:cNvSpPr>
            <a:spLocks noGrp="1"/>
          </p:cNvSpPr>
          <p:nvPr>
            <p:ph type="sldNum" sz="quarter" idx="5"/>
          </p:nvPr>
        </p:nvSpPr>
        <p:spPr>
          <a:noFill/>
        </p:spPr>
        <p:txBody>
          <a:bodyPr/>
          <a:lstStyle/>
          <a:p>
            <a:fld id="{158A7FCB-7EFE-4C3A-A0B0-CC5DE3499665}" type="slidenum">
              <a:rPr lang="en-GB" smtClean="0"/>
              <a:pPr/>
              <a:t>18</a:t>
            </a:fld>
            <a:endParaRPr lang="en-GB" dirty="0"/>
          </a:p>
        </p:txBody>
      </p:sp>
    </p:spTree>
    <p:extLst>
      <p:ext uri="{BB962C8B-B14F-4D97-AF65-F5344CB8AC3E}">
        <p14:creationId xmlns:p14="http://schemas.microsoft.com/office/powerpoint/2010/main" val="236436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GB" dirty="0"/>
          </a:p>
        </p:txBody>
      </p:sp>
      <p:sp>
        <p:nvSpPr>
          <p:cNvPr id="94212" name="Slide Number Placeholder 3"/>
          <p:cNvSpPr>
            <a:spLocks noGrp="1"/>
          </p:cNvSpPr>
          <p:nvPr>
            <p:ph type="sldNum" sz="quarter" idx="5"/>
          </p:nvPr>
        </p:nvSpPr>
        <p:spPr>
          <a:noFill/>
        </p:spPr>
        <p:txBody>
          <a:bodyPr/>
          <a:lstStyle/>
          <a:p>
            <a:fld id="{C5E5FF1C-D50C-4778-A1D1-4426CF170564}" type="slidenum">
              <a:rPr lang="en-GB" smtClean="0"/>
              <a:pPr/>
              <a:t>19</a:t>
            </a:fld>
            <a:endParaRPr lang="en-GB" dirty="0"/>
          </a:p>
        </p:txBody>
      </p:sp>
    </p:spTree>
    <p:extLst>
      <p:ext uri="{BB962C8B-B14F-4D97-AF65-F5344CB8AC3E}">
        <p14:creationId xmlns:p14="http://schemas.microsoft.com/office/powerpoint/2010/main" val="119166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GB" dirty="0"/>
              <a:t>Stress that cross country gliding is a specialised skill …must be aware of navigation and proximity of landing airfield.</a:t>
            </a:r>
          </a:p>
        </p:txBody>
      </p:sp>
      <p:sp>
        <p:nvSpPr>
          <p:cNvPr id="95236" name="Slide Number Placeholder 3"/>
          <p:cNvSpPr>
            <a:spLocks noGrp="1"/>
          </p:cNvSpPr>
          <p:nvPr>
            <p:ph type="sldNum" sz="quarter" idx="5"/>
          </p:nvPr>
        </p:nvSpPr>
        <p:spPr>
          <a:noFill/>
        </p:spPr>
        <p:txBody>
          <a:bodyPr/>
          <a:lstStyle/>
          <a:p>
            <a:fld id="{1D9E7FBD-E483-4171-904D-2232D337C87D}" type="slidenum">
              <a:rPr lang="en-GB" smtClean="0"/>
              <a:pPr/>
              <a:t>20</a:t>
            </a:fld>
            <a:endParaRPr lang="en-GB" dirty="0"/>
          </a:p>
        </p:txBody>
      </p:sp>
    </p:spTree>
    <p:extLst>
      <p:ext uri="{BB962C8B-B14F-4D97-AF65-F5344CB8AC3E}">
        <p14:creationId xmlns:p14="http://schemas.microsoft.com/office/powerpoint/2010/main" val="2253339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GB" dirty="0"/>
              <a:t>Because thermals can be infrequent, many gliders can collect over them – as such it is important for both cadets &amp; pilots to ensure a good lookout.</a:t>
            </a:r>
          </a:p>
        </p:txBody>
      </p:sp>
      <p:sp>
        <p:nvSpPr>
          <p:cNvPr id="96260" name="Slide Number Placeholder 3"/>
          <p:cNvSpPr>
            <a:spLocks noGrp="1"/>
          </p:cNvSpPr>
          <p:nvPr>
            <p:ph type="sldNum" sz="quarter" idx="5"/>
          </p:nvPr>
        </p:nvSpPr>
        <p:spPr>
          <a:noFill/>
        </p:spPr>
        <p:txBody>
          <a:bodyPr/>
          <a:lstStyle/>
          <a:p>
            <a:fld id="{847903BA-F995-47E6-A1B5-67812F5FACFA}" type="slidenum">
              <a:rPr lang="en-GB" smtClean="0"/>
              <a:pPr/>
              <a:t>21</a:t>
            </a:fld>
            <a:endParaRPr lang="en-GB" dirty="0"/>
          </a:p>
        </p:txBody>
      </p:sp>
    </p:spTree>
    <p:extLst>
      <p:ext uri="{BB962C8B-B14F-4D97-AF65-F5344CB8AC3E}">
        <p14:creationId xmlns:p14="http://schemas.microsoft.com/office/powerpoint/2010/main" val="47982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0BBF904-CE4C-4C10-8A4B-0FF825E8FF24}" type="slidenum">
              <a:rPr lang="en-GB" smtClean="0"/>
              <a:pPr/>
              <a:t>22</a:t>
            </a:fld>
            <a:endParaRPr lang="en-GB" dirty="0"/>
          </a:p>
        </p:txBody>
      </p:sp>
      <p:sp>
        <p:nvSpPr>
          <p:cNvPr id="10137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138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68243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88CF2B-EF03-41A9-8FF2-319C855DEDE2}" type="slidenum">
              <a:rPr lang="en-GB" smtClean="0"/>
              <a:t>2</a:t>
            </a:fld>
            <a:endParaRPr lang="en-GB" dirty="0"/>
          </a:p>
        </p:txBody>
      </p:sp>
    </p:spTree>
    <p:extLst>
      <p:ext uri="{BB962C8B-B14F-4D97-AF65-F5344CB8AC3E}">
        <p14:creationId xmlns:p14="http://schemas.microsoft.com/office/powerpoint/2010/main" val="3118044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EF8CB82-02FF-4736-9BAF-F59DE678B2F9}" type="slidenum">
              <a:rPr lang="en-GB" smtClean="0"/>
              <a:pPr/>
              <a:t>23</a:t>
            </a:fld>
            <a:endParaRPr lang="en-GB" dirty="0"/>
          </a:p>
        </p:txBody>
      </p:sp>
      <p:sp>
        <p:nvSpPr>
          <p:cNvPr id="102403"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2404"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744800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ADFD65B-9E71-416A-83D5-773B63B2FEC0}" type="slidenum">
              <a:rPr lang="en-GB" smtClean="0"/>
              <a:pPr/>
              <a:t>24</a:t>
            </a:fld>
            <a:endParaRPr lang="en-GB" dirty="0"/>
          </a:p>
        </p:txBody>
      </p:sp>
      <p:sp>
        <p:nvSpPr>
          <p:cNvPr id="103427"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3428"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195066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78307DD-0D9F-4035-A5BE-88017ABD6FC7}" type="slidenum">
              <a:rPr lang="en-GB" smtClean="0"/>
              <a:pPr/>
              <a:t>25</a:t>
            </a:fld>
            <a:endParaRPr lang="en-GB" dirty="0"/>
          </a:p>
        </p:txBody>
      </p:sp>
      <p:sp>
        <p:nvSpPr>
          <p:cNvPr id="10445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445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608028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1899FFD-E995-4D25-8A9D-7CD5F2303886}" type="slidenum">
              <a:rPr lang="en-GB" smtClean="0"/>
              <a:pPr/>
              <a:t>26</a:t>
            </a:fld>
            <a:endParaRPr lang="en-GB" dirty="0"/>
          </a:p>
        </p:txBody>
      </p:sp>
      <p:sp>
        <p:nvSpPr>
          <p:cNvPr id="105475"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5476"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612188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27</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256950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28</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4209789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29</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293845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30</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979809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31</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608936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278474F-D5E0-43F5-98F5-CFE3EAE39CC9}" type="slidenum">
              <a:rPr lang="en-GB" smtClean="0"/>
              <a:pPr/>
              <a:t>32</a:t>
            </a:fld>
            <a:endParaRPr lang="en-GB" dirty="0"/>
          </a:p>
        </p:txBody>
      </p:sp>
      <p:sp>
        <p:nvSpPr>
          <p:cNvPr id="10957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957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0012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GB" b="1" dirty="0"/>
              <a:t>Viking – Conventional Glider</a:t>
            </a:r>
          </a:p>
          <a:p>
            <a:endParaRPr lang="en-US" dirty="0"/>
          </a:p>
          <a:p>
            <a:r>
              <a:rPr lang="en-US" dirty="0"/>
              <a:t>The backbone of the winch-launched fleet is the Viking two-seater, used for both basic and advanced cadet training. The aircraft are of glass reinforced plastic (GRP) construction. The Viking is a two-seater and has side-by-side tandem seating for the crew with dual controls, the instructor normally occupies the rear seat.</a:t>
            </a:r>
            <a:endParaRPr lang="en-GB" dirty="0"/>
          </a:p>
          <a:p>
            <a:endParaRPr lang="en-US" dirty="0"/>
          </a:p>
          <a:p>
            <a:r>
              <a:rPr lang="en-US" b="1" dirty="0"/>
              <a:t>Controls</a:t>
            </a:r>
          </a:p>
          <a:p>
            <a:endParaRPr lang="en-US" dirty="0"/>
          </a:p>
          <a:p>
            <a:r>
              <a:rPr lang="en-US" dirty="0"/>
              <a:t>A glider’s controls and control surfaces are like those of a conventional aircraft. In other words, a glider is controlled by the coordinated movement of the elevators, ailerons and rudder, which the pilot operates through the control column and the rudder pedals, just as in the Tutor. In addition, winch launched gliders have:</a:t>
            </a:r>
          </a:p>
          <a:p>
            <a:endParaRPr lang="en-GB" dirty="0"/>
          </a:p>
          <a:p>
            <a:pPr lvl="1"/>
            <a:r>
              <a:rPr lang="en-US" dirty="0"/>
              <a:t>a. A yellow toggle which the pilot pulls to release the cable when the glider</a:t>
            </a:r>
            <a:r>
              <a:rPr lang="en-GB" dirty="0"/>
              <a:t> </a:t>
            </a:r>
            <a:r>
              <a:rPr lang="en-US" dirty="0"/>
              <a:t>has reached the top of the launch.</a:t>
            </a:r>
            <a:endParaRPr lang="en-GB" dirty="0"/>
          </a:p>
          <a:p>
            <a:pPr lvl="1"/>
            <a:endParaRPr lang="en-US" dirty="0"/>
          </a:p>
          <a:p>
            <a:pPr lvl="1"/>
            <a:r>
              <a:rPr lang="en-US" dirty="0"/>
              <a:t>b. A lever to operate the airbrakes.</a:t>
            </a:r>
            <a:endParaRPr lang="en-GB" dirty="0"/>
          </a:p>
          <a:p>
            <a:endParaRPr lang="en-GB" dirty="0"/>
          </a:p>
        </p:txBody>
      </p:sp>
      <p:sp>
        <p:nvSpPr>
          <p:cNvPr id="78852" name="Slide Number Placeholder 3"/>
          <p:cNvSpPr>
            <a:spLocks noGrp="1"/>
          </p:cNvSpPr>
          <p:nvPr>
            <p:ph type="sldNum" sz="quarter" idx="5"/>
          </p:nvPr>
        </p:nvSpPr>
        <p:spPr>
          <a:noFill/>
        </p:spPr>
        <p:txBody>
          <a:bodyPr/>
          <a:lstStyle/>
          <a:p>
            <a:fld id="{1FB0F3A8-0168-4810-AA10-E1ACB9868A70}" type="slidenum">
              <a:rPr lang="en-GB" smtClean="0"/>
              <a:pPr/>
              <a:t>5</a:t>
            </a:fld>
            <a:endParaRPr lang="en-GB" dirty="0"/>
          </a:p>
        </p:txBody>
      </p:sp>
    </p:spTree>
    <p:extLst>
      <p:ext uri="{BB962C8B-B14F-4D97-AF65-F5344CB8AC3E}">
        <p14:creationId xmlns:p14="http://schemas.microsoft.com/office/powerpoint/2010/main" val="188413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D835F10-79F1-4E55-BBE4-748D2C4C0B54}" type="slidenum">
              <a:rPr lang="en-GB" smtClean="0"/>
              <a:pPr/>
              <a:t>33</a:t>
            </a:fld>
            <a:endParaRPr lang="en-GB" dirty="0"/>
          </a:p>
        </p:txBody>
      </p:sp>
      <p:sp>
        <p:nvSpPr>
          <p:cNvPr id="110595" name="Rectangle 2050"/>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0596" name="Rectangle 2051"/>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536193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B0C7B22-18AC-456D-9279-81FB46967596}" type="slidenum">
              <a:rPr lang="en-GB" smtClean="0"/>
              <a:pPr/>
              <a:t>34</a:t>
            </a:fld>
            <a:endParaRPr lang="en-GB" dirty="0"/>
          </a:p>
        </p:txBody>
      </p:sp>
      <p:sp>
        <p:nvSpPr>
          <p:cNvPr id="11161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162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43400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82E9AF5-593E-4E9E-84C0-311BD0BFBEA8}" type="slidenum">
              <a:rPr lang="en-GB" smtClean="0"/>
              <a:pPr/>
              <a:t>35</a:t>
            </a:fld>
            <a:endParaRPr lang="en-GB" dirty="0"/>
          </a:p>
        </p:txBody>
      </p:sp>
      <p:sp>
        <p:nvSpPr>
          <p:cNvPr id="112643"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2644"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399870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E9D5996-9AD8-4546-BCD1-F36E1B3A8645}" type="slidenum">
              <a:rPr lang="en-GB" smtClean="0"/>
              <a:pPr/>
              <a:t>36</a:t>
            </a:fld>
            <a:endParaRPr lang="en-GB" dirty="0"/>
          </a:p>
        </p:txBody>
      </p:sp>
      <p:sp>
        <p:nvSpPr>
          <p:cNvPr id="113667"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3668"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204806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CC8DC8C-8447-499B-97B1-F66AD98E9B06}" type="slidenum">
              <a:rPr lang="en-GB" smtClean="0"/>
              <a:pPr/>
              <a:t>37</a:t>
            </a:fld>
            <a:endParaRPr lang="en-GB" dirty="0"/>
          </a:p>
        </p:txBody>
      </p:sp>
      <p:sp>
        <p:nvSpPr>
          <p:cNvPr id="11469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469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4258422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91BD8AD-7086-41E0-B676-BAA9A68C67A2}" type="slidenum">
              <a:rPr lang="en-GB" smtClean="0"/>
              <a:pPr/>
              <a:t>38</a:t>
            </a:fld>
            <a:endParaRPr lang="en-GB" dirty="0"/>
          </a:p>
        </p:txBody>
      </p:sp>
      <p:sp>
        <p:nvSpPr>
          <p:cNvPr id="115715"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5716"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603132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4AAB5B-A164-493E-9997-CBC2CC4F61DD}" type="slidenum">
              <a:rPr lang="en-GB" smtClean="0"/>
              <a:pPr/>
              <a:t>45</a:t>
            </a:fld>
            <a:endParaRPr lang="en-GB" dirty="0"/>
          </a:p>
        </p:txBody>
      </p:sp>
    </p:spTree>
    <p:extLst>
      <p:ext uri="{BB962C8B-B14F-4D97-AF65-F5344CB8AC3E}">
        <p14:creationId xmlns:p14="http://schemas.microsoft.com/office/powerpoint/2010/main" val="30063045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54</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174856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55</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0795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56</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423557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GB" dirty="0"/>
              <a:t>Since a glider has no engine it must be accelerated to its flying speed in some other way. </a:t>
            </a:r>
          </a:p>
          <a:p>
            <a:pPr>
              <a:defRPr/>
            </a:pPr>
            <a:endParaRPr lang="en-GB" dirty="0"/>
          </a:p>
          <a:p>
            <a:pPr>
              <a:defRPr/>
            </a:pPr>
            <a:r>
              <a:rPr lang="en-GB" dirty="0"/>
              <a:t>One method is using the Winched Launched method. A winch is a drum on which is wound about 1,500 metres of strong, flexible steel cable. The drum is turned by a powerful engine which the winch driver controls through an automatic gearbox.</a:t>
            </a:r>
          </a:p>
          <a:p>
            <a:pPr>
              <a:defRPr/>
            </a:pPr>
            <a:endParaRPr lang="en-GB" dirty="0"/>
          </a:p>
          <a:p>
            <a:pPr>
              <a:defRPr/>
            </a:pPr>
            <a:r>
              <a:rPr lang="en-GB" dirty="0"/>
              <a:t>The winch is normally sited close to the upwind boundary of the airfield. The cable is attached to the rear of a motor vehicle and drawn out to the launch point at the other end of the airfield, downwind of the winch. When the pilot is ready the cable is attached to the glider. The pilot checks there is no hazard from behind, by asking the wing tip holder “ALL CLEAR ABOVE AND BEHIND?” and calls “TAKE UP SLACK”. This instruction is passed to the winch driver by a signaller using either lamp signals or large bats. On receiving the signal the winch driver slowly reels in the cable until it is taut. When the pilot is satisfied that the slack has been taken up the order “ALL OUT” is given. The signaller signals this to the winch driver who then opens the winch throttle to wind the cable in. The cable pulls the glider forward and after a short distance it becomes airborne. Initially the glider climbs gently, but the attitude quickly steepens and height is gained rapidly. When the cable is about 70° to the horizontal, the pilot releases it and is then free to commence the gliding exercise.</a:t>
            </a:r>
          </a:p>
          <a:p>
            <a:pPr>
              <a:defRPr/>
            </a:pPr>
            <a:endParaRPr lang="en-GB" dirty="0"/>
          </a:p>
          <a:p>
            <a:pPr>
              <a:defRPr/>
            </a:pPr>
            <a:r>
              <a:rPr lang="en-GB" dirty="0"/>
              <a:t>When released, the cable falls to earth, steadied by a small parachute. It is then reeled in by the winch driver ready for the next launch. The height achieved from a winch launch varies with wind strength, the speed at which the cable is being wound onto the drum, and the length of cable being used. However, as a rough estimate the height gained is usually about one third of the cable length being used (eg 1,000 metres of cable gives a launch height of 1,000 feet). A winch launched flight normally lasts for 6-10 minutes, giving the pilot ample time to complete some exercises and a standard circuit of the airfield.</a:t>
            </a:r>
          </a:p>
        </p:txBody>
      </p:sp>
      <p:sp>
        <p:nvSpPr>
          <p:cNvPr id="80900" name="Slide Number Placeholder 3"/>
          <p:cNvSpPr>
            <a:spLocks noGrp="1"/>
          </p:cNvSpPr>
          <p:nvPr>
            <p:ph type="sldNum" sz="quarter" idx="5"/>
          </p:nvPr>
        </p:nvSpPr>
        <p:spPr>
          <a:noFill/>
        </p:spPr>
        <p:txBody>
          <a:bodyPr/>
          <a:lstStyle/>
          <a:p>
            <a:fld id="{F853647E-8B19-46C9-A8EB-E08B9482C4B2}" type="slidenum">
              <a:rPr lang="en-GB" smtClean="0"/>
              <a:pPr/>
              <a:t>7</a:t>
            </a:fld>
            <a:endParaRPr lang="en-GB" dirty="0"/>
          </a:p>
        </p:txBody>
      </p:sp>
    </p:spTree>
    <p:extLst>
      <p:ext uri="{BB962C8B-B14F-4D97-AF65-F5344CB8AC3E}">
        <p14:creationId xmlns:p14="http://schemas.microsoft.com/office/powerpoint/2010/main" val="1716172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A7A1FEC-2757-4921-8E9A-D9AD4F60971A}" type="slidenum">
              <a:rPr lang="en-GB" smtClean="0"/>
              <a:pPr/>
              <a:t>57</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125767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C91B529-5928-427D-8CB9-4377817F31C3}" type="slidenum">
              <a:rPr lang="en-GB" smtClean="0"/>
              <a:pPr/>
              <a:t>58</a:t>
            </a:fld>
            <a:endParaRPr lang="en-GB" dirty="0"/>
          </a:p>
        </p:txBody>
      </p:sp>
      <p:sp>
        <p:nvSpPr>
          <p:cNvPr id="11981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981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9340254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EDDA122B-B1E8-4ADB-BDAC-FF492E4F82D9}" type="slidenum">
              <a:rPr lang="en-GB" smtClean="0"/>
              <a:pPr/>
              <a:t>59</a:t>
            </a:fld>
            <a:endParaRPr lang="en-GB" dirty="0"/>
          </a:p>
        </p:txBody>
      </p:sp>
      <p:sp>
        <p:nvSpPr>
          <p:cNvPr id="120835"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20836"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3463894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6649B90-E281-440E-A188-E6E2E591D7F1}" type="slidenum">
              <a:rPr lang="en-GB" smtClean="0"/>
              <a:pPr/>
              <a:t>60</a:t>
            </a:fld>
            <a:endParaRPr lang="en-GB" dirty="0"/>
          </a:p>
        </p:txBody>
      </p:sp>
      <p:sp>
        <p:nvSpPr>
          <p:cNvPr id="12185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2186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6074629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8CF2B-EF03-41A9-8FF2-319C855DEDE2}" type="slidenum">
              <a:rPr lang="en-GB" smtClean="0"/>
              <a:t>62</a:t>
            </a:fld>
            <a:endParaRPr lang="en-GB" dirty="0"/>
          </a:p>
        </p:txBody>
      </p:sp>
    </p:spTree>
    <p:extLst>
      <p:ext uri="{BB962C8B-B14F-4D97-AF65-F5344CB8AC3E}">
        <p14:creationId xmlns:p14="http://schemas.microsoft.com/office/powerpoint/2010/main" val="173645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GB" dirty="0"/>
          </a:p>
        </p:txBody>
      </p:sp>
      <p:sp>
        <p:nvSpPr>
          <p:cNvPr id="81924" name="Slide Number Placeholder 3"/>
          <p:cNvSpPr>
            <a:spLocks noGrp="1"/>
          </p:cNvSpPr>
          <p:nvPr>
            <p:ph type="sldNum" sz="quarter" idx="5"/>
          </p:nvPr>
        </p:nvSpPr>
        <p:spPr>
          <a:noFill/>
        </p:spPr>
        <p:txBody>
          <a:bodyPr/>
          <a:lstStyle/>
          <a:p>
            <a:fld id="{D91107F6-63E4-403A-8A66-A0EA621FEFD3}" type="slidenum">
              <a:rPr lang="en-GB" smtClean="0"/>
              <a:pPr/>
              <a:t>8</a:t>
            </a:fld>
            <a:endParaRPr lang="en-GB" dirty="0"/>
          </a:p>
        </p:txBody>
      </p:sp>
    </p:spTree>
    <p:extLst>
      <p:ext uri="{BB962C8B-B14F-4D97-AF65-F5344CB8AC3E}">
        <p14:creationId xmlns:p14="http://schemas.microsoft.com/office/powerpoint/2010/main" val="187167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r>
              <a:rPr lang="en-GB" dirty="0"/>
              <a:t>Winch launcher</a:t>
            </a:r>
          </a:p>
        </p:txBody>
      </p:sp>
      <p:sp>
        <p:nvSpPr>
          <p:cNvPr id="82948" name="Slide Number Placeholder 3"/>
          <p:cNvSpPr>
            <a:spLocks noGrp="1"/>
          </p:cNvSpPr>
          <p:nvPr>
            <p:ph type="sldNum" sz="quarter" idx="5"/>
          </p:nvPr>
        </p:nvSpPr>
        <p:spPr>
          <a:noFill/>
        </p:spPr>
        <p:txBody>
          <a:bodyPr/>
          <a:lstStyle/>
          <a:p>
            <a:fld id="{EA2DFACF-6D18-4749-BC95-95F12647E170}" type="slidenum">
              <a:rPr lang="en-GB" smtClean="0"/>
              <a:pPr/>
              <a:t>9</a:t>
            </a:fld>
            <a:endParaRPr lang="en-GB" dirty="0"/>
          </a:p>
        </p:txBody>
      </p:sp>
    </p:spTree>
    <p:extLst>
      <p:ext uri="{BB962C8B-B14F-4D97-AF65-F5344CB8AC3E}">
        <p14:creationId xmlns:p14="http://schemas.microsoft.com/office/powerpoint/2010/main" val="171878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r>
              <a:rPr lang="en-GB" dirty="0"/>
              <a:t>Layout of a Viking based Volunteer Gliding Squadron</a:t>
            </a:r>
          </a:p>
        </p:txBody>
      </p:sp>
      <p:sp>
        <p:nvSpPr>
          <p:cNvPr id="83972" name="Slide Number Placeholder 3"/>
          <p:cNvSpPr>
            <a:spLocks noGrp="1"/>
          </p:cNvSpPr>
          <p:nvPr>
            <p:ph type="sldNum" sz="quarter" idx="5"/>
          </p:nvPr>
        </p:nvSpPr>
        <p:spPr>
          <a:noFill/>
        </p:spPr>
        <p:txBody>
          <a:bodyPr/>
          <a:lstStyle/>
          <a:p>
            <a:fld id="{9CD5890E-B525-4AB8-BE0A-AADEA3BA7054}" type="slidenum">
              <a:rPr lang="en-GB" smtClean="0"/>
              <a:pPr/>
              <a:t>10</a:t>
            </a:fld>
            <a:endParaRPr lang="en-GB" dirty="0"/>
          </a:p>
        </p:txBody>
      </p:sp>
    </p:spTree>
    <p:extLst>
      <p:ext uri="{BB962C8B-B14F-4D97-AF65-F5344CB8AC3E}">
        <p14:creationId xmlns:p14="http://schemas.microsoft.com/office/powerpoint/2010/main" val="4196265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GB" dirty="0"/>
              <a:t>Gliding Launch Caravan</a:t>
            </a:r>
          </a:p>
        </p:txBody>
      </p:sp>
      <p:sp>
        <p:nvSpPr>
          <p:cNvPr id="84996" name="Slide Number Placeholder 3"/>
          <p:cNvSpPr>
            <a:spLocks noGrp="1"/>
          </p:cNvSpPr>
          <p:nvPr>
            <p:ph type="sldNum" sz="quarter" idx="5"/>
          </p:nvPr>
        </p:nvSpPr>
        <p:spPr>
          <a:noFill/>
        </p:spPr>
        <p:txBody>
          <a:bodyPr/>
          <a:lstStyle/>
          <a:p>
            <a:fld id="{80754187-1FC7-4B36-9554-D567566E5F68}" type="slidenum">
              <a:rPr lang="en-GB" smtClean="0"/>
              <a:pPr/>
              <a:t>11</a:t>
            </a:fld>
            <a:endParaRPr lang="en-GB" dirty="0"/>
          </a:p>
        </p:txBody>
      </p:sp>
    </p:spTree>
    <p:extLst>
      <p:ext uri="{BB962C8B-B14F-4D97-AF65-F5344CB8AC3E}">
        <p14:creationId xmlns:p14="http://schemas.microsoft.com/office/powerpoint/2010/main" val="318915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a:t>One method is aerotowing – whereby a powered aircraft pulls a glider off the ground and up to a pre-determined height by means of a towing cable. However, the opportunity for this is rare, and only available through Air Cadets Central Gliding School.</a:t>
            </a:r>
            <a:endParaRPr lang="en-GB" dirty="0"/>
          </a:p>
        </p:txBody>
      </p:sp>
      <p:sp>
        <p:nvSpPr>
          <p:cNvPr id="86020" name="Slide Number Placeholder 3"/>
          <p:cNvSpPr>
            <a:spLocks noGrp="1"/>
          </p:cNvSpPr>
          <p:nvPr>
            <p:ph type="sldNum" sz="quarter" idx="5"/>
          </p:nvPr>
        </p:nvSpPr>
        <p:spPr>
          <a:noFill/>
        </p:spPr>
        <p:txBody>
          <a:bodyPr/>
          <a:lstStyle/>
          <a:p>
            <a:fld id="{3560CF80-DF22-4DF3-A03C-8E558174ADBE}" type="slidenum">
              <a:rPr lang="en-GB" smtClean="0"/>
              <a:pPr/>
              <a:t>12</a:t>
            </a:fld>
            <a:endParaRPr lang="en-GB" dirty="0"/>
          </a:p>
        </p:txBody>
      </p:sp>
    </p:spTree>
    <p:extLst>
      <p:ext uri="{BB962C8B-B14F-4D97-AF65-F5344CB8AC3E}">
        <p14:creationId xmlns:p14="http://schemas.microsoft.com/office/powerpoint/2010/main" val="3648023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af_graphic_powerpoint_right_vertical_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13" y="0"/>
            <a:ext cx="2795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7262813" y="188913"/>
            <a:ext cx="1590675" cy="1073150"/>
            <a:chOff x="6516216" y="1628800"/>
            <a:chExt cx="3617976" cy="2441448"/>
          </a:xfrm>
        </p:grpSpPr>
        <p:sp>
          <p:nvSpPr>
            <p:cNvPr id="6" name="Oval 5"/>
            <p:cNvSpPr/>
            <p:nvPr userDrawn="1"/>
          </p:nvSpPr>
          <p:spPr>
            <a:xfrm>
              <a:off x="7393628" y="1654080"/>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9"/>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8" name="Rectangle 2"/>
          <p:cNvSpPr>
            <a:spLocks noGrp="1" noChangeArrowheads="1"/>
          </p:cNvSpPr>
          <p:nvPr>
            <p:ph type="ctrTitle"/>
          </p:nvPr>
        </p:nvSpPr>
        <p:spPr>
          <a:xfrm>
            <a:off x="395288" y="430213"/>
            <a:ext cx="4719637" cy="695325"/>
          </a:xfrm>
        </p:spPr>
        <p:txBody>
          <a:bodyPr/>
          <a:lstStyle>
            <a:lvl1pPr>
              <a:defRPr/>
            </a:lvl1pPr>
          </a:lstStyle>
          <a:p>
            <a:pPr lvl="0"/>
            <a:r>
              <a:rPr lang="en-US" altLang="en-US" noProof="0"/>
              <a:t>Click to edit Master title style</a:t>
            </a:r>
            <a:endParaRPr lang="en-GB" altLang="en-US" noProof="0" dirty="0"/>
          </a:p>
        </p:txBody>
      </p:sp>
      <p:sp>
        <p:nvSpPr>
          <p:cNvPr id="65539" name="Rectangle 3"/>
          <p:cNvSpPr>
            <a:spLocks noGrp="1" noChangeArrowheads="1"/>
          </p:cNvSpPr>
          <p:nvPr>
            <p:ph type="subTitle" idx="1"/>
          </p:nvPr>
        </p:nvSpPr>
        <p:spPr>
          <a:xfrm>
            <a:off x="395288" y="1673225"/>
            <a:ext cx="4500562" cy="457200"/>
          </a:xfrm>
        </p:spPr>
        <p:txBody>
          <a:bodyPr/>
          <a:lstStyle>
            <a:lvl1pPr marL="0" indent="0">
              <a:buFontTx/>
              <a:buNone/>
              <a:defRPr/>
            </a:lvl1pPr>
          </a:lstStyle>
          <a:p>
            <a:pPr lvl="0"/>
            <a:r>
              <a:rPr lang="en-US" altLang="en-US" noProof="0"/>
              <a:t>Click to edit Master subtitle style</a:t>
            </a:r>
            <a:endParaRPr lang="en-GB" altLang="en-US" noProof="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50" y="5661248"/>
            <a:ext cx="1004350" cy="1056638"/>
          </a:xfrm>
          <a:prstGeom prst="rect">
            <a:avLst/>
          </a:prstGeom>
        </p:spPr>
      </p:pic>
    </p:spTree>
    <p:extLst>
      <p:ext uri="{BB962C8B-B14F-4D97-AF65-F5344CB8AC3E}">
        <p14:creationId xmlns:p14="http://schemas.microsoft.com/office/powerpoint/2010/main" val="91537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030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35500" y="430213"/>
            <a:ext cx="1412875" cy="34528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430213"/>
            <a:ext cx="4087812" cy="345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373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af_graphic_powerpoint_right_vertical_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13" y="0"/>
            <a:ext cx="2795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7262813" y="188913"/>
            <a:ext cx="1590675" cy="1073150"/>
            <a:chOff x="6516216" y="1628800"/>
            <a:chExt cx="3617976" cy="2441448"/>
          </a:xfrm>
        </p:grpSpPr>
        <p:sp>
          <p:nvSpPr>
            <p:cNvPr id="6" name="Oval 5"/>
            <p:cNvSpPr/>
            <p:nvPr userDrawn="1"/>
          </p:nvSpPr>
          <p:spPr>
            <a:xfrm>
              <a:off x="7393628" y="1654080"/>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9"/>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8" name="Rectangle 2"/>
          <p:cNvSpPr>
            <a:spLocks noGrp="1" noChangeArrowheads="1"/>
          </p:cNvSpPr>
          <p:nvPr>
            <p:ph type="ctrTitle"/>
          </p:nvPr>
        </p:nvSpPr>
        <p:spPr>
          <a:xfrm>
            <a:off x="395288" y="430213"/>
            <a:ext cx="4719637" cy="695325"/>
          </a:xfrm>
        </p:spPr>
        <p:txBody>
          <a:bodyPr/>
          <a:lstStyle>
            <a:lvl1pPr>
              <a:defRPr/>
            </a:lvl1pPr>
          </a:lstStyle>
          <a:p>
            <a:pPr lvl="0"/>
            <a:r>
              <a:rPr lang="en-US" altLang="en-US" noProof="0"/>
              <a:t>Click to edit Master title style</a:t>
            </a:r>
            <a:endParaRPr lang="en-GB" altLang="en-US" noProof="0" dirty="0"/>
          </a:p>
        </p:txBody>
      </p:sp>
      <p:sp>
        <p:nvSpPr>
          <p:cNvPr id="65539" name="Rectangle 3"/>
          <p:cNvSpPr>
            <a:spLocks noGrp="1" noChangeArrowheads="1"/>
          </p:cNvSpPr>
          <p:nvPr>
            <p:ph type="subTitle" idx="1"/>
          </p:nvPr>
        </p:nvSpPr>
        <p:spPr>
          <a:xfrm>
            <a:off x="395288" y="1673225"/>
            <a:ext cx="4500562" cy="457200"/>
          </a:xfrm>
        </p:spPr>
        <p:txBody>
          <a:bodyPr/>
          <a:lstStyle>
            <a:lvl1pPr marL="0" indent="0">
              <a:buFontTx/>
              <a:buNone/>
              <a:defRPr/>
            </a:lvl1pPr>
          </a:lstStyle>
          <a:p>
            <a:pPr lvl="0"/>
            <a:r>
              <a:rPr lang="en-US" altLang="en-US" noProof="0"/>
              <a:t>Click to edit Master subtitle style</a:t>
            </a:r>
            <a:endParaRPr lang="en-GB" altLang="en-US" noProof="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174" y="4941248"/>
            <a:ext cx="809314" cy="1080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9831" y="6093376"/>
            <a:ext cx="720000" cy="720000"/>
          </a:xfrm>
          <a:prstGeom prst="rect">
            <a:avLst/>
          </a:prstGeom>
        </p:spPr>
      </p:pic>
    </p:spTree>
    <p:extLst>
      <p:ext uri="{BB962C8B-B14F-4D97-AF65-F5344CB8AC3E}">
        <p14:creationId xmlns:p14="http://schemas.microsoft.com/office/powerpoint/2010/main" val="91537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435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23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1673225"/>
            <a:ext cx="274955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97238" y="1673225"/>
            <a:ext cx="275113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190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86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596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15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69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4353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465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0308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35500" y="430213"/>
            <a:ext cx="1412875" cy="34528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430213"/>
            <a:ext cx="4087812" cy="345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373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23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1673225"/>
            <a:ext cx="274955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97238" y="1673225"/>
            <a:ext cx="275113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19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86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596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15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69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465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30213"/>
            <a:ext cx="26701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GB" altLang="en-US"/>
              <a:t>Slide title</a:t>
            </a:r>
          </a:p>
        </p:txBody>
      </p:sp>
      <p:sp>
        <p:nvSpPr>
          <p:cNvPr id="1027" name="Rectangle 3"/>
          <p:cNvSpPr>
            <a:spLocks noGrp="1" noChangeArrowheads="1"/>
          </p:cNvSpPr>
          <p:nvPr>
            <p:ph type="body" idx="1"/>
          </p:nvPr>
        </p:nvSpPr>
        <p:spPr bwMode="auto">
          <a:xfrm>
            <a:off x="395288" y="1673225"/>
            <a:ext cx="565308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Slide 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grpSp>
        <p:nvGrpSpPr>
          <p:cNvPr id="1028" name="Group 3"/>
          <p:cNvGrpSpPr>
            <a:grpSpLocks/>
          </p:cNvGrpSpPr>
          <p:nvPr/>
        </p:nvGrpSpPr>
        <p:grpSpPr bwMode="auto">
          <a:xfrm>
            <a:off x="7319963" y="5661025"/>
            <a:ext cx="1590675" cy="1073150"/>
            <a:chOff x="6516216" y="1628800"/>
            <a:chExt cx="3617976" cy="2441448"/>
          </a:xfrm>
        </p:grpSpPr>
        <p:sp>
          <p:nvSpPr>
            <p:cNvPr id="3" name="Oval 2"/>
            <p:cNvSpPr/>
            <p:nvPr userDrawn="1"/>
          </p:nvSpPr>
          <p:spPr>
            <a:xfrm>
              <a:off x="7393628" y="1654082"/>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33" name="Picture 1"/>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06035" y="5651776"/>
            <a:ext cx="1004350" cy="1056638"/>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30213"/>
            <a:ext cx="26701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GB" altLang="en-US"/>
              <a:t>Slide title</a:t>
            </a:r>
          </a:p>
        </p:txBody>
      </p:sp>
      <p:sp>
        <p:nvSpPr>
          <p:cNvPr id="1027" name="Rectangle 3"/>
          <p:cNvSpPr>
            <a:spLocks noGrp="1" noChangeArrowheads="1"/>
          </p:cNvSpPr>
          <p:nvPr>
            <p:ph type="body" idx="1"/>
          </p:nvPr>
        </p:nvSpPr>
        <p:spPr bwMode="auto">
          <a:xfrm>
            <a:off x="395288" y="1673225"/>
            <a:ext cx="565308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Slide 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grpSp>
        <p:nvGrpSpPr>
          <p:cNvPr id="1028" name="Group 3"/>
          <p:cNvGrpSpPr>
            <a:grpSpLocks/>
          </p:cNvGrpSpPr>
          <p:nvPr/>
        </p:nvGrpSpPr>
        <p:grpSpPr bwMode="auto">
          <a:xfrm>
            <a:off x="7319963" y="5661025"/>
            <a:ext cx="1590675" cy="1073150"/>
            <a:chOff x="6516216" y="1628800"/>
            <a:chExt cx="3617976" cy="2441448"/>
          </a:xfrm>
        </p:grpSpPr>
        <p:sp>
          <p:nvSpPr>
            <p:cNvPr id="3" name="Oval 2"/>
            <p:cNvSpPr/>
            <p:nvPr userDrawn="1"/>
          </p:nvSpPr>
          <p:spPr>
            <a:xfrm>
              <a:off x="7393628" y="1654082"/>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33" name="Picture 1"/>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vmlDrawing" Target="../drawings/vmlDrawing6.vml"/><Relationship Id="rId5" Type="http://schemas.openxmlformats.org/officeDocument/2006/relationships/image" Target="../media/image31.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32.emf"/><Relationship Id="rId4"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33.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8.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vmlDrawing" Target="../drawings/vmlDrawing11.vml"/><Relationship Id="rId5" Type="http://schemas.openxmlformats.org/officeDocument/2006/relationships/image" Target="../media/image31.emf"/><Relationship Id="rId4" Type="http://schemas.openxmlformats.org/officeDocument/2006/relationships/oleObject" Target="../embeddings/oleObject8.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8.xml"/><Relationship Id="rId1" Type="http://schemas.openxmlformats.org/officeDocument/2006/relationships/vmlDrawing" Target="../drawings/vmlDrawing12.vml"/><Relationship Id="rId5" Type="http://schemas.openxmlformats.org/officeDocument/2006/relationships/image" Target="../media/image32.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33.emf"/><Relationship Id="rId4" Type="http://schemas.openxmlformats.org/officeDocument/2006/relationships/oleObject" Target="../embeddings/oleObject10.bin"/></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430213"/>
            <a:ext cx="6256841" cy="1255728"/>
          </a:xfrm>
        </p:spPr>
        <p:txBody>
          <a:bodyPr/>
          <a:lstStyle/>
          <a:p>
            <a:r>
              <a:rPr lang="en-GB" sz="4200" dirty="0"/>
              <a:t>Fundamental Principles</a:t>
            </a:r>
            <a:br>
              <a:rPr lang="en-GB" sz="4200" dirty="0"/>
            </a:br>
            <a:r>
              <a:rPr lang="en-GB" sz="4200" dirty="0"/>
              <a:t>of Airmanship</a:t>
            </a:r>
          </a:p>
        </p:txBody>
      </p:sp>
      <p:sp>
        <p:nvSpPr>
          <p:cNvPr id="3" name="Subtitle 2"/>
          <p:cNvSpPr>
            <a:spLocks noGrp="1"/>
          </p:cNvSpPr>
          <p:nvPr>
            <p:ph type="subTitle" idx="1"/>
          </p:nvPr>
        </p:nvSpPr>
        <p:spPr>
          <a:xfrm>
            <a:off x="395288" y="1861373"/>
            <a:ext cx="6336952" cy="2062103"/>
          </a:xfrm>
        </p:spPr>
        <p:txBody>
          <a:bodyPr/>
          <a:lstStyle/>
          <a:p>
            <a:pPr algn="ctr"/>
            <a:r>
              <a:rPr lang="en-GB" sz="3200" b="1" dirty="0">
                <a:solidFill>
                  <a:srgbClr val="FFFF00"/>
                </a:solidFill>
              </a:rPr>
              <a:t>Learning Outcome 3 (Part):</a:t>
            </a:r>
            <a:br>
              <a:rPr lang="en-GB" sz="3200" b="1" dirty="0">
                <a:solidFill>
                  <a:srgbClr val="FFFF00"/>
                </a:solidFill>
              </a:rPr>
            </a:br>
            <a:r>
              <a:rPr lang="en-GB" sz="3200" b="1" dirty="0">
                <a:solidFill>
                  <a:srgbClr val="FFFF00"/>
                </a:solidFill>
              </a:rPr>
              <a:t>Know the Features and Types of Aircraft Used for Air Cadet Flying</a:t>
            </a:r>
            <a:endParaRPr lang="en-GB" sz="32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400" b="56700" l="0" r="100000"/>
                    </a14:imgEffect>
                  </a14:imgLayer>
                </a14:imgProps>
              </a:ext>
              <a:ext uri="{28A0092B-C50C-407E-A947-70E740481C1C}">
                <a14:useLocalDpi xmlns:a14="http://schemas.microsoft.com/office/drawing/2010/main" val="0"/>
              </a:ext>
            </a:extLst>
          </a:blip>
          <a:srcRect/>
          <a:stretch>
            <a:fillRect/>
          </a:stretch>
        </p:blipFill>
        <p:spPr bwMode="auto">
          <a:xfrm>
            <a:off x="35496" y="2132856"/>
            <a:ext cx="810089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AE40AC6-AC30-E44C-936F-5A07B9B10C4E}"/>
              </a:ext>
            </a:extLst>
          </p:cNvPr>
          <p:cNvSpPr txBox="1"/>
          <p:nvPr/>
        </p:nvSpPr>
        <p:spPr>
          <a:xfrm>
            <a:off x="179512" y="6093296"/>
            <a:ext cx="2304256" cy="369332"/>
          </a:xfrm>
          <a:prstGeom prst="rect">
            <a:avLst/>
          </a:prstGeom>
          <a:noFill/>
        </p:spPr>
        <p:txBody>
          <a:bodyPr wrap="square" rtlCol="0">
            <a:spAutoFit/>
          </a:bodyPr>
          <a:lstStyle/>
          <a:p>
            <a:pPr algn="ctr"/>
            <a:r>
              <a:rPr lang="en-US" dirty="0"/>
              <a:t>Version 2 (May 19)</a:t>
            </a:r>
          </a:p>
        </p:txBody>
      </p:sp>
      <p:sp>
        <p:nvSpPr>
          <p:cNvPr id="5" name="TextBox 4">
            <a:extLst>
              <a:ext uri="{FF2B5EF4-FFF2-40B4-BE49-F238E27FC236}">
                <a16:creationId xmlns:a16="http://schemas.microsoft.com/office/drawing/2014/main" id="{2FE9A94B-132B-D34E-9448-4CDCDD517C3B}"/>
              </a:ext>
            </a:extLst>
          </p:cNvPr>
          <p:cNvSpPr txBox="1"/>
          <p:nvPr/>
        </p:nvSpPr>
        <p:spPr>
          <a:xfrm>
            <a:off x="0" y="5100397"/>
            <a:ext cx="9144000" cy="769441"/>
          </a:xfrm>
          <a:prstGeom prst="rect">
            <a:avLst/>
          </a:prstGeom>
          <a:noFill/>
        </p:spPr>
        <p:txBody>
          <a:bodyPr wrap="square" rtlCol="0">
            <a:spAutoFit/>
          </a:bodyPr>
          <a:lstStyle/>
          <a:p>
            <a:pPr algn="ctr"/>
            <a:r>
              <a:rPr lang="en-US" sz="4400" b="1" dirty="0"/>
              <a:t>GLIDING</a:t>
            </a:r>
          </a:p>
        </p:txBody>
      </p:sp>
    </p:spTree>
    <p:extLst>
      <p:ext uri="{BB962C8B-B14F-4D97-AF65-F5344CB8AC3E}">
        <p14:creationId xmlns:p14="http://schemas.microsoft.com/office/powerpoint/2010/main" val="348284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Viking overhead.gif"/>
          <p:cNvPicPr>
            <a:picLocks noChangeAspect="1"/>
          </p:cNvPicPr>
          <p:nvPr/>
        </p:nvPicPr>
        <p:blipFill>
          <a:blip r:embed="rId3" cstate="print"/>
          <a:srcRect/>
          <a:stretch>
            <a:fillRect/>
          </a:stretch>
        </p:blipFill>
        <p:spPr bwMode="auto">
          <a:xfrm>
            <a:off x="5003800" y="1268413"/>
            <a:ext cx="1303338" cy="2747962"/>
          </a:xfrm>
          <a:prstGeom prst="rect">
            <a:avLst/>
          </a:prstGeom>
          <a:noFill/>
          <a:ln w="9525">
            <a:noFill/>
            <a:miter lim="800000"/>
            <a:headEnd/>
            <a:tailEnd/>
          </a:ln>
        </p:spPr>
      </p:pic>
      <p:grpSp>
        <p:nvGrpSpPr>
          <p:cNvPr id="2" name="Group 118"/>
          <p:cNvGrpSpPr>
            <a:grpSpLocks/>
          </p:cNvGrpSpPr>
          <p:nvPr/>
        </p:nvGrpSpPr>
        <p:grpSpPr bwMode="auto">
          <a:xfrm>
            <a:off x="6786563" y="3429000"/>
            <a:ext cx="2071687" cy="1143000"/>
            <a:chOff x="6143636" y="3714752"/>
            <a:chExt cx="2071702" cy="1143009"/>
          </a:xfrm>
        </p:grpSpPr>
        <p:sp>
          <p:nvSpPr>
            <p:cNvPr id="35902" name="Rectangle 6"/>
            <p:cNvSpPr>
              <a:spLocks noChangeArrowheads="1"/>
            </p:cNvSpPr>
            <p:nvPr/>
          </p:nvSpPr>
          <p:spPr bwMode="auto">
            <a:xfrm>
              <a:off x="6143636" y="3714752"/>
              <a:ext cx="2071702" cy="1143008"/>
            </a:xfrm>
            <a:prstGeom prst="rect">
              <a:avLst/>
            </a:prstGeom>
            <a:solidFill>
              <a:schemeClr val="bg1"/>
            </a:solidFill>
            <a:ln w="38100" algn="ctr">
              <a:solidFill>
                <a:schemeClr val="tx1"/>
              </a:solidFill>
              <a:round/>
              <a:headEnd/>
              <a:tailEnd type="triangle" w="med" len="med"/>
            </a:ln>
          </p:spPr>
          <p:txBody>
            <a:bodyPr/>
            <a:lstStyle/>
            <a:p>
              <a:endParaRPr lang="en-GB" dirty="0">
                <a:latin typeface="Arial" pitchFamily="34" charset="0"/>
              </a:endParaRPr>
            </a:p>
          </p:txBody>
        </p:sp>
        <p:sp>
          <p:nvSpPr>
            <p:cNvPr id="35903" name="Rectangle 8"/>
            <p:cNvSpPr>
              <a:spLocks noChangeArrowheads="1"/>
            </p:cNvSpPr>
            <p:nvPr/>
          </p:nvSpPr>
          <p:spPr bwMode="auto">
            <a:xfrm>
              <a:off x="6786578" y="3786190"/>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04" name="Rectangle 9"/>
            <p:cNvSpPr>
              <a:spLocks noChangeArrowheads="1"/>
            </p:cNvSpPr>
            <p:nvPr/>
          </p:nvSpPr>
          <p:spPr bwMode="auto">
            <a:xfrm>
              <a:off x="7143768" y="4000504"/>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05" name="Rectangle 10"/>
            <p:cNvSpPr>
              <a:spLocks noChangeArrowheads="1"/>
            </p:cNvSpPr>
            <p:nvPr/>
          </p:nvSpPr>
          <p:spPr bwMode="auto">
            <a:xfrm>
              <a:off x="7500958" y="3786190"/>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06" name="Rectangle 11"/>
            <p:cNvSpPr>
              <a:spLocks noChangeArrowheads="1"/>
            </p:cNvSpPr>
            <p:nvPr/>
          </p:nvSpPr>
          <p:spPr bwMode="auto">
            <a:xfrm>
              <a:off x="7858148" y="4000504"/>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07" name="Rectangle 12"/>
            <p:cNvSpPr>
              <a:spLocks noChangeArrowheads="1"/>
            </p:cNvSpPr>
            <p:nvPr/>
          </p:nvSpPr>
          <p:spPr bwMode="auto">
            <a:xfrm>
              <a:off x="6786578" y="4214818"/>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08" name="Rectangle 13"/>
            <p:cNvSpPr>
              <a:spLocks noChangeArrowheads="1"/>
            </p:cNvSpPr>
            <p:nvPr/>
          </p:nvSpPr>
          <p:spPr bwMode="auto">
            <a:xfrm>
              <a:off x="7143768" y="4429132"/>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09" name="Rectangle 14"/>
            <p:cNvSpPr>
              <a:spLocks noChangeArrowheads="1"/>
            </p:cNvSpPr>
            <p:nvPr/>
          </p:nvSpPr>
          <p:spPr bwMode="auto">
            <a:xfrm>
              <a:off x="7500958" y="4214818"/>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10" name="Rectangle 15"/>
            <p:cNvSpPr>
              <a:spLocks noChangeArrowheads="1"/>
            </p:cNvSpPr>
            <p:nvPr/>
          </p:nvSpPr>
          <p:spPr bwMode="auto">
            <a:xfrm>
              <a:off x="7858148" y="4429132"/>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11" name="Rectangle 16"/>
            <p:cNvSpPr>
              <a:spLocks noChangeArrowheads="1"/>
            </p:cNvSpPr>
            <p:nvPr/>
          </p:nvSpPr>
          <p:spPr bwMode="auto">
            <a:xfrm>
              <a:off x="6786578" y="4643446"/>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sp>
          <p:nvSpPr>
            <p:cNvPr id="35912" name="Rectangle 18"/>
            <p:cNvSpPr>
              <a:spLocks noChangeArrowheads="1"/>
            </p:cNvSpPr>
            <p:nvPr/>
          </p:nvSpPr>
          <p:spPr bwMode="auto">
            <a:xfrm>
              <a:off x="7500958" y="4643446"/>
              <a:ext cx="285752" cy="142876"/>
            </a:xfrm>
            <a:prstGeom prst="rect">
              <a:avLst/>
            </a:prstGeom>
            <a:solidFill>
              <a:srgbClr val="FF0000"/>
            </a:solidFill>
            <a:ln w="76200" algn="ctr">
              <a:solidFill>
                <a:srgbClr val="FF0000"/>
              </a:solidFill>
              <a:round/>
              <a:headEnd/>
              <a:tailEnd type="triangle" w="med" len="med"/>
            </a:ln>
          </p:spPr>
          <p:txBody>
            <a:bodyPr/>
            <a:lstStyle/>
            <a:p>
              <a:endParaRPr lang="en-GB" dirty="0">
                <a:latin typeface="Arial" pitchFamily="34" charset="0"/>
              </a:endParaRPr>
            </a:p>
          </p:txBody>
        </p:sp>
        <p:cxnSp>
          <p:nvCxnSpPr>
            <p:cNvPr id="35913" name="Straight Connector 21"/>
            <p:cNvCxnSpPr>
              <a:cxnSpLocks noChangeShapeType="1"/>
            </p:cNvCxnSpPr>
            <p:nvPr/>
          </p:nvCxnSpPr>
          <p:spPr bwMode="auto">
            <a:xfrm rot="5400000" flipH="1" flipV="1">
              <a:off x="6143522" y="4285349"/>
              <a:ext cx="1143008" cy="1815"/>
            </a:xfrm>
            <a:prstGeom prst="line">
              <a:avLst/>
            </a:prstGeom>
            <a:noFill/>
            <a:ln w="38100" algn="ctr">
              <a:solidFill>
                <a:schemeClr val="tx1"/>
              </a:solidFill>
              <a:round/>
              <a:headEnd/>
              <a:tailEnd/>
            </a:ln>
          </p:spPr>
        </p:cxnSp>
      </p:grpSp>
      <p:grpSp>
        <p:nvGrpSpPr>
          <p:cNvPr id="3" name="Group 119"/>
          <p:cNvGrpSpPr>
            <a:grpSpLocks/>
          </p:cNvGrpSpPr>
          <p:nvPr/>
        </p:nvGrpSpPr>
        <p:grpSpPr bwMode="auto">
          <a:xfrm>
            <a:off x="4859338" y="4868863"/>
            <a:ext cx="1571625" cy="1501775"/>
            <a:chOff x="5572133" y="4643447"/>
            <a:chExt cx="1571635" cy="1500992"/>
          </a:xfrm>
        </p:grpSpPr>
        <p:sp>
          <p:nvSpPr>
            <p:cNvPr id="35888" name="Rectangle 23"/>
            <p:cNvSpPr>
              <a:spLocks noChangeArrowheads="1"/>
            </p:cNvSpPr>
            <p:nvPr/>
          </p:nvSpPr>
          <p:spPr bwMode="auto">
            <a:xfrm>
              <a:off x="5786446" y="5357826"/>
              <a:ext cx="1357322" cy="785818"/>
            </a:xfrm>
            <a:prstGeom prst="rect">
              <a:avLst/>
            </a:prstGeom>
            <a:solidFill>
              <a:srgbClr val="FFFF00"/>
            </a:solidFill>
            <a:ln w="38100" algn="ctr">
              <a:solidFill>
                <a:schemeClr val="tx1"/>
              </a:solidFill>
              <a:round/>
              <a:headEnd/>
              <a:tailEnd type="triangle" w="med" len="med"/>
            </a:ln>
          </p:spPr>
          <p:txBody>
            <a:bodyPr/>
            <a:lstStyle/>
            <a:p>
              <a:endParaRPr lang="en-GB" dirty="0">
                <a:latin typeface="Arial" pitchFamily="34" charset="0"/>
              </a:endParaRPr>
            </a:p>
          </p:txBody>
        </p:sp>
        <p:sp>
          <p:nvSpPr>
            <p:cNvPr id="35889" name="Oval 24"/>
            <p:cNvSpPr>
              <a:spLocks noChangeArrowheads="1"/>
            </p:cNvSpPr>
            <p:nvPr/>
          </p:nvSpPr>
          <p:spPr bwMode="auto">
            <a:xfrm>
              <a:off x="5929322" y="5643578"/>
              <a:ext cx="142876" cy="142876"/>
            </a:xfrm>
            <a:prstGeom prst="ellipse">
              <a:avLst/>
            </a:prstGeom>
            <a:solidFill>
              <a:srgbClr val="FFFF00"/>
            </a:solidFill>
            <a:ln w="76200" algn="ctr">
              <a:solidFill>
                <a:schemeClr val="tx1"/>
              </a:solidFill>
              <a:round/>
              <a:headEnd/>
              <a:tailEnd type="triangle" w="med" len="med"/>
            </a:ln>
          </p:spPr>
          <p:txBody>
            <a:bodyPr/>
            <a:lstStyle/>
            <a:p>
              <a:endParaRPr lang="en-GB" dirty="0">
                <a:latin typeface="Arial" pitchFamily="34" charset="0"/>
              </a:endParaRPr>
            </a:p>
          </p:txBody>
        </p:sp>
        <p:cxnSp>
          <p:nvCxnSpPr>
            <p:cNvPr id="35890" name="Straight Connector 26"/>
            <p:cNvCxnSpPr>
              <a:cxnSpLocks noChangeShapeType="1"/>
            </p:cNvCxnSpPr>
            <p:nvPr/>
          </p:nvCxnSpPr>
          <p:spPr bwMode="auto">
            <a:xfrm rot="5400000">
              <a:off x="5036673" y="5392426"/>
              <a:ext cx="1500992" cy="3033"/>
            </a:xfrm>
            <a:prstGeom prst="line">
              <a:avLst/>
            </a:prstGeom>
            <a:noFill/>
            <a:ln w="76200" algn="ctr">
              <a:solidFill>
                <a:schemeClr val="tx1"/>
              </a:solidFill>
              <a:round/>
              <a:headEnd/>
              <a:tailEnd/>
            </a:ln>
          </p:spPr>
        </p:cxnSp>
        <p:cxnSp>
          <p:nvCxnSpPr>
            <p:cNvPr id="35891" name="Straight Connector 27"/>
            <p:cNvCxnSpPr>
              <a:cxnSpLocks noChangeShapeType="1"/>
            </p:cNvCxnSpPr>
            <p:nvPr/>
          </p:nvCxnSpPr>
          <p:spPr bwMode="auto">
            <a:xfrm rot="5400000">
              <a:off x="6750065" y="5749941"/>
              <a:ext cx="785818" cy="1588"/>
            </a:xfrm>
            <a:prstGeom prst="line">
              <a:avLst/>
            </a:prstGeom>
            <a:noFill/>
            <a:ln w="76200" algn="ctr">
              <a:solidFill>
                <a:schemeClr val="tx1"/>
              </a:solidFill>
              <a:round/>
              <a:headEnd/>
              <a:tailEnd/>
            </a:ln>
          </p:spPr>
        </p:cxnSp>
        <p:cxnSp>
          <p:nvCxnSpPr>
            <p:cNvPr id="35892" name="Straight Connector 28"/>
            <p:cNvCxnSpPr>
              <a:cxnSpLocks noChangeShapeType="1"/>
            </p:cNvCxnSpPr>
            <p:nvPr/>
          </p:nvCxnSpPr>
          <p:spPr bwMode="auto">
            <a:xfrm rot="5400000">
              <a:off x="5892809" y="5749941"/>
              <a:ext cx="785818" cy="1588"/>
            </a:xfrm>
            <a:prstGeom prst="line">
              <a:avLst/>
            </a:prstGeom>
            <a:noFill/>
            <a:ln w="76200" algn="ctr">
              <a:solidFill>
                <a:schemeClr val="tx1"/>
              </a:solidFill>
              <a:round/>
              <a:headEnd/>
              <a:tailEnd/>
            </a:ln>
          </p:spPr>
        </p:cxnSp>
        <p:cxnSp>
          <p:nvCxnSpPr>
            <p:cNvPr id="35893" name="Straight Connector 29"/>
            <p:cNvCxnSpPr>
              <a:cxnSpLocks noChangeShapeType="1"/>
            </p:cNvCxnSpPr>
            <p:nvPr/>
          </p:nvCxnSpPr>
          <p:spPr bwMode="auto">
            <a:xfrm rot="5400000">
              <a:off x="6072198" y="5571346"/>
              <a:ext cx="285752" cy="1588"/>
            </a:xfrm>
            <a:prstGeom prst="line">
              <a:avLst/>
            </a:prstGeom>
            <a:noFill/>
            <a:ln w="76200" algn="ctr">
              <a:solidFill>
                <a:schemeClr val="tx1"/>
              </a:solidFill>
              <a:round/>
              <a:headEnd/>
              <a:tailEnd/>
            </a:ln>
          </p:spPr>
        </p:cxnSp>
        <p:cxnSp>
          <p:nvCxnSpPr>
            <p:cNvPr id="35894" name="Straight Connector 32"/>
            <p:cNvCxnSpPr>
              <a:cxnSpLocks noChangeShapeType="1"/>
            </p:cNvCxnSpPr>
            <p:nvPr/>
          </p:nvCxnSpPr>
          <p:spPr bwMode="auto">
            <a:xfrm rot="5400000">
              <a:off x="6072992" y="5928536"/>
              <a:ext cx="285752" cy="1588"/>
            </a:xfrm>
            <a:prstGeom prst="line">
              <a:avLst/>
            </a:prstGeom>
            <a:noFill/>
            <a:ln w="76200" algn="ctr">
              <a:solidFill>
                <a:schemeClr val="tx1"/>
              </a:solidFill>
              <a:round/>
              <a:headEnd/>
              <a:tailEnd/>
            </a:ln>
          </p:spPr>
        </p:cxnSp>
        <p:cxnSp>
          <p:nvCxnSpPr>
            <p:cNvPr id="35895" name="Straight Connector 51"/>
            <p:cNvCxnSpPr>
              <a:cxnSpLocks noChangeShapeType="1"/>
            </p:cNvCxnSpPr>
            <p:nvPr/>
          </p:nvCxnSpPr>
          <p:spPr bwMode="auto">
            <a:xfrm rot="10800000" flipV="1">
              <a:off x="5572133" y="4714882"/>
              <a:ext cx="214315" cy="1"/>
            </a:xfrm>
            <a:prstGeom prst="line">
              <a:avLst/>
            </a:prstGeom>
            <a:noFill/>
            <a:ln w="76200" algn="ctr">
              <a:solidFill>
                <a:schemeClr val="tx1"/>
              </a:solidFill>
              <a:round/>
              <a:headEnd/>
              <a:tailEnd/>
            </a:ln>
          </p:spPr>
        </p:cxnSp>
        <p:cxnSp>
          <p:nvCxnSpPr>
            <p:cNvPr id="35896" name="Straight Connector 52"/>
            <p:cNvCxnSpPr>
              <a:cxnSpLocks noChangeShapeType="1"/>
            </p:cNvCxnSpPr>
            <p:nvPr/>
          </p:nvCxnSpPr>
          <p:spPr bwMode="auto">
            <a:xfrm rot="10800000" flipV="1">
              <a:off x="5572133" y="4857758"/>
              <a:ext cx="214315" cy="1"/>
            </a:xfrm>
            <a:prstGeom prst="line">
              <a:avLst/>
            </a:prstGeom>
            <a:noFill/>
            <a:ln w="76200" algn="ctr">
              <a:solidFill>
                <a:schemeClr val="tx1"/>
              </a:solidFill>
              <a:round/>
              <a:headEnd/>
              <a:tailEnd/>
            </a:ln>
          </p:spPr>
        </p:cxnSp>
        <p:cxnSp>
          <p:nvCxnSpPr>
            <p:cNvPr id="35897" name="Straight Connector 53"/>
            <p:cNvCxnSpPr>
              <a:cxnSpLocks noChangeShapeType="1"/>
            </p:cNvCxnSpPr>
            <p:nvPr/>
          </p:nvCxnSpPr>
          <p:spPr bwMode="auto">
            <a:xfrm rot="10800000" flipV="1">
              <a:off x="5572133" y="5000634"/>
              <a:ext cx="214315" cy="1"/>
            </a:xfrm>
            <a:prstGeom prst="line">
              <a:avLst/>
            </a:prstGeom>
            <a:noFill/>
            <a:ln w="76200" algn="ctr">
              <a:solidFill>
                <a:schemeClr val="tx1"/>
              </a:solidFill>
              <a:round/>
              <a:headEnd/>
              <a:tailEnd/>
            </a:ln>
          </p:spPr>
        </p:cxnSp>
        <p:cxnSp>
          <p:nvCxnSpPr>
            <p:cNvPr id="35898" name="Straight Connector 54"/>
            <p:cNvCxnSpPr>
              <a:cxnSpLocks noChangeShapeType="1"/>
            </p:cNvCxnSpPr>
            <p:nvPr/>
          </p:nvCxnSpPr>
          <p:spPr bwMode="auto">
            <a:xfrm rot="10800000" flipV="1">
              <a:off x="5572133" y="5143510"/>
              <a:ext cx="214315" cy="1"/>
            </a:xfrm>
            <a:prstGeom prst="line">
              <a:avLst/>
            </a:prstGeom>
            <a:noFill/>
            <a:ln w="76200" algn="ctr">
              <a:solidFill>
                <a:schemeClr val="tx1"/>
              </a:solidFill>
              <a:round/>
              <a:headEnd/>
              <a:tailEnd/>
            </a:ln>
          </p:spPr>
        </p:cxnSp>
        <p:cxnSp>
          <p:nvCxnSpPr>
            <p:cNvPr id="35899" name="Straight Connector 55"/>
            <p:cNvCxnSpPr>
              <a:cxnSpLocks noChangeShapeType="1"/>
            </p:cNvCxnSpPr>
            <p:nvPr/>
          </p:nvCxnSpPr>
          <p:spPr bwMode="auto">
            <a:xfrm rot="10800000" flipV="1">
              <a:off x="5572133" y="5286386"/>
              <a:ext cx="214315" cy="1"/>
            </a:xfrm>
            <a:prstGeom prst="line">
              <a:avLst/>
            </a:prstGeom>
            <a:noFill/>
            <a:ln w="76200" algn="ctr">
              <a:solidFill>
                <a:schemeClr val="tx1"/>
              </a:solidFill>
              <a:round/>
              <a:headEnd/>
              <a:tailEnd/>
            </a:ln>
          </p:spPr>
        </p:cxnSp>
        <p:sp>
          <p:nvSpPr>
            <p:cNvPr id="35900" name="Rectangle 98"/>
            <p:cNvSpPr>
              <a:spLocks noChangeArrowheads="1"/>
            </p:cNvSpPr>
            <p:nvPr/>
          </p:nvSpPr>
          <p:spPr bwMode="auto">
            <a:xfrm>
              <a:off x="6143636" y="5429264"/>
              <a:ext cx="142876" cy="285752"/>
            </a:xfrm>
            <a:prstGeom prst="rect">
              <a:avLst/>
            </a:prstGeom>
            <a:solidFill>
              <a:schemeClr val="accent1"/>
            </a:solidFill>
            <a:ln w="9525" algn="ctr">
              <a:solidFill>
                <a:schemeClr val="tx1"/>
              </a:solidFill>
              <a:round/>
              <a:headEnd/>
              <a:tailEnd type="triangle" w="med" len="med"/>
            </a:ln>
          </p:spPr>
          <p:txBody>
            <a:bodyPr/>
            <a:lstStyle/>
            <a:p>
              <a:endParaRPr lang="en-GB" dirty="0">
                <a:latin typeface="Arial" pitchFamily="34" charset="0"/>
              </a:endParaRPr>
            </a:p>
          </p:txBody>
        </p:sp>
        <p:sp>
          <p:nvSpPr>
            <p:cNvPr id="35901" name="Rectangle 99"/>
            <p:cNvSpPr>
              <a:spLocks noChangeArrowheads="1"/>
            </p:cNvSpPr>
            <p:nvPr/>
          </p:nvSpPr>
          <p:spPr bwMode="auto">
            <a:xfrm>
              <a:off x="6143636" y="5786454"/>
              <a:ext cx="142876" cy="285752"/>
            </a:xfrm>
            <a:prstGeom prst="rect">
              <a:avLst/>
            </a:prstGeom>
            <a:solidFill>
              <a:schemeClr val="accent1"/>
            </a:solidFill>
            <a:ln w="9525" algn="ctr">
              <a:solidFill>
                <a:schemeClr val="tx1"/>
              </a:solidFill>
              <a:round/>
              <a:headEnd/>
              <a:tailEnd type="triangle" w="med" len="med"/>
            </a:ln>
          </p:spPr>
          <p:txBody>
            <a:bodyPr/>
            <a:lstStyle/>
            <a:p>
              <a:endParaRPr lang="en-GB" dirty="0">
                <a:latin typeface="Arial" pitchFamily="34" charset="0"/>
              </a:endParaRPr>
            </a:p>
          </p:txBody>
        </p:sp>
      </p:grpSp>
      <p:grpSp>
        <p:nvGrpSpPr>
          <p:cNvPr id="4" name="Group 120"/>
          <p:cNvGrpSpPr>
            <a:grpSpLocks/>
          </p:cNvGrpSpPr>
          <p:nvPr/>
        </p:nvGrpSpPr>
        <p:grpSpPr bwMode="auto">
          <a:xfrm>
            <a:off x="571500" y="4357688"/>
            <a:ext cx="928688" cy="1358900"/>
            <a:chOff x="571465" y="4357694"/>
            <a:chExt cx="928700" cy="1358116"/>
          </a:xfrm>
        </p:grpSpPr>
        <p:sp>
          <p:nvSpPr>
            <p:cNvPr id="35876" name="Rectangle 56"/>
            <p:cNvSpPr>
              <a:spLocks noChangeArrowheads="1"/>
            </p:cNvSpPr>
            <p:nvPr/>
          </p:nvSpPr>
          <p:spPr bwMode="auto">
            <a:xfrm rot="5400000">
              <a:off x="178556" y="4750603"/>
              <a:ext cx="1357322" cy="571504"/>
            </a:xfrm>
            <a:prstGeom prst="rect">
              <a:avLst/>
            </a:prstGeom>
            <a:solidFill>
              <a:srgbClr val="FFFF00"/>
            </a:solidFill>
            <a:ln w="38100" algn="ctr">
              <a:solidFill>
                <a:schemeClr val="tx1"/>
              </a:solidFill>
              <a:round/>
              <a:headEnd/>
              <a:tailEnd type="triangle" w="med" len="med"/>
            </a:ln>
          </p:spPr>
          <p:txBody>
            <a:bodyPr/>
            <a:lstStyle/>
            <a:p>
              <a:endParaRPr lang="en-GB" dirty="0">
                <a:latin typeface="Arial" pitchFamily="34" charset="0"/>
              </a:endParaRPr>
            </a:p>
          </p:txBody>
        </p:sp>
        <p:cxnSp>
          <p:nvCxnSpPr>
            <p:cNvPr id="35877" name="Straight Connector 66"/>
            <p:cNvCxnSpPr>
              <a:cxnSpLocks noChangeShapeType="1"/>
            </p:cNvCxnSpPr>
            <p:nvPr/>
          </p:nvCxnSpPr>
          <p:spPr bwMode="auto">
            <a:xfrm rot="10800000" flipV="1">
              <a:off x="857218" y="4929198"/>
              <a:ext cx="642946" cy="1"/>
            </a:xfrm>
            <a:prstGeom prst="line">
              <a:avLst/>
            </a:prstGeom>
            <a:noFill/>
            <a:ln w="12700" algn="ctr">
              <a:solidFill>
                <a:schemeClr val="tx1"/>
              </a:solidFill>
              <a:round/>
              <a:headEnd/>
              <a:tailEnd/>
            </a:ln>
          </p:spPr>
        </p:cxnSp>
        <p:cxnSp>
          <p:nvCxnSpPr>
            <p:cNvPr id="35878" name="Straight Connector 67"/>
            <p:cNvCxnSpPr>
              <a:cxnSpLocks noChangeShapeType="1"/>
            </p:cNvCxnSpPr>
            <p:nvPr/>
          </p:nvCxnSpPr>
          <p:spPr bwMode="auto">
            <a:xfrm rot="10800000" flipV="1">
              <a:off x="857218" y="5072078"/>
              <a:ext cx="642946" cy="2"/>
            </a:xfrm>
            <a:prstGeom prst="line">
              <a:avLst/>
            </a:prstGeom>
            <a:noFill/>
            <a:ln w="12700" algn="ctr">
              <a:solidFill>
                <a:schemeClr val="tx1"/>
              </a:solidFill>
              <a:round/>
              <a:headEnd/>
              <a:tailEnd/>
            </a:ln>
          </p:spPr>
        </p:cxnSp>
        <p:cxnSp>
          <p:nvCxnSpPr>
            <p:cNvPr id="35879" name="Straight Connector 68"/>
            <p:cNvCxnSpPr>
              <a:cxnSpLocks noChangeShapeType="1"/>
            </p:cNvCxnSpPr>
            <p:nvPr/>
          </p:nvCxnSpPr>
          <p:spPr bwMode="auto">
            <a:xfrm rot="10800000" flipV="1">
              <a:off x="857218" y="5214950"/>
              <a:ext cx="642946" cy="3"/>
            </a:xfrm>
            <a:prstGeom prst="line">
              <a:avLst/>
            </a:prstGeom>
            <a:noFill/>
            <a:ln w="12700" algn="ctr">
              <a:solidFill>
                <a:schemeClr val="tx1"/>
              </a:solidFill>
              <a:round/>
              <a:headEnd/>
              <a:tailEnd/>
            </a:ln>
          </p:spPr>
        </p:cxnSp>
        <p:cxnSp>
          <p:nvCxnSpPr>
            <p:cNvPr id="35880" name="Straight Connector 69"/>
            <p:cNvCxnSpPr>
              <a:cxnSpLocks noChangeShapeType="1"/>
            </p:cNvCxnSpPr>
            <p:nvPr/>
          </p:nvCxnSpPr>
          <p:spPr bwMode="auto">
            <a:xfrm rot="10800000" flipV="1">
              <a:off x="857218" y="5357828"/>
              <a:ext cx="642946" cy="4"/>
            </a:xfrm>
            <a:prstGeom prst="line">
              <a:avLst/>
            </a:prstGeom>
            <a:noFill/>
            <a:ln w="12700" algn="ctr">
              <a:solidFill>
                <a:schemeClr val="tx1"/>
              </a:solidFill>
              <a:round/>
              <a:headEnd/>
              <a:tailEnd/>
            </a:ln>
          </p:spPr>
        </p:cxnSp>
        <p:cxnSp>
          <p:nvCxnSpPr>
            <p:cNvPr id="35881" name="Straight Connector 70"/>
            <p:cNvCxnSpPr>
              <a:cxnSpLocks noChangeShapeType="1"/>
            </p:cNvCxnSpPr>
            <p:nvPr/>
          </p:nvCxnSpPr>
          <p:spPr bwMode="auto">
            <a:xfrm rot="10800000">
              <a:off x="857218" y="5500703"/>
              <a:ext cx="642947" cy="3"/>
            </a:xfrm>
            <a:prstGeom prst="line">
              <a:avLst/>
            </a:prstGeom>
            <a:noFill/>
            <a:ln w="12700" algn="ctr">
              <a:solidFill>
                <a:schemeClr val="tx1"/>
              </a:solidFill>
              <a:round/>
              <a:headEnd/>
              <a:tailEnd/>
            </a:ln>
          </p:spPr>
        </p:cxnSp>
        <p:cxnSp>
          <p:nvCxnSpPr>
            <p:cNvPr id="35882" name="Straight Connector 102"/>
            <p:cNvCxnSpPr>
              <a:cxnSpLocks noChangeShapeType="1"/>
            </p:cNvCxnSpPr>
            <p:nvPr/>
          </p:nvCxnSpPr>
          <p:spPr bwMode="auto">
            <a:xfrm>
              <a:off x="571465" y="4500570"/>
              <a:ext cx="500066" cy="1588"/>
            </a:xfrm>
            <a:prstGeom prst="line">
              <a:avLst/>
            </a:prstGeom>
            <a:noFill/>
            <a:ln w="25400" algn="ctr">
              <a:solidFill>
                <a:schemeClr val="tx1"/>
              </a:solidFill>
              <a:round/>
              <a:headEnd/>
              <a:tailEnd/>
            </a:ln>
          </p:spPr>
        </p:cxnSp>
        <p:cxnSp>
          <p:nvCxnSpPr>
            <p:cNvPr id="35883" name="Straight Connector 104"/>
            <p:cNvCxnSpPr>
              <a:cxnSpLocks noChangeShapeType="1"/>
            </p:cNvCxnSpPr>
            <p:nvPr/>
          </p:nvCxnSpPr>
          <p:spPr bwMode="auto">
            <a:xfrm>
              <a:off x="571465" y="4786322"/>
              <a:ext cx="500066" cy="1588"/>
            </a:xfrm>
            <a:prstGeom prst="line">
              <a:avLst/>
            </a:prstGeom>
            <a:noFill/>
            <a:ln w="25400" algn="ctr">
              <a:solidFill>
                <a:schemeClr val="tx1"/>
              </a:solidFill>
              <a:round/>
              <a:headEnd/>
              <a:tailEnd/>
            </a:ln>
          </p:spPr>
        </p:cxnSp>
        <p:sp>
          <p:nvSpPr>
            <p:cNvPr id="35884" name="Rectangle 100"/>
            <p:cNvSpPr>
              <a:spLocks noChangeArrowheads="1"/>
            </p:cNvSpPr>
            <p:nvPr/>
          </p:nvSpPr>
          <p:spPr bwMode="auto">
            <a:xfrm>
              <a:off x="1000093" y="4500570"/>
              <a:ext cx="142876" cy="285752"/>
            </a:xfrm>
            <a:prstGeom prst="rect">
              <a:avLst/>
            </a:prstGeom>
            <a:solidFill>
              <a:schemeClr val="accent1"/>
            </a:solidFill>
            <a:ln w="25400" algn="ctr">
              <a:solidFill>
                <a:schemeClr val="tx1"/>
              </a:solidFill>
              <a:round/>
              <a:headEnd/>
              <a:tailEnd type="triangle" w="med" len="med"/>
            </a:ln>
          </p:spPr>
          <p:txBody>
            <a:bodyPr/>
            <a:lstStyle/>
            <a:p>
              <a:endParaRPr lang="en-GB" dirty="0">
                <a:latin typeface="Arial" pitchFamily="34" charset="0"/>
              </a:endParaRPr>
            </a:p>
          </p:txBody>
        </p:sp>
        <p:cxnSp>
          <p:nvCxnSpPr>
            <p:cNvPr id="35885" name="Straight Connector 105"/>
            <p:cNvCxnSpPr>
              <a:cxnSpLocks noChangeShapeType="1"/>
            </p:cNvCxnSpPr>
            <p:nvPr/>
          </p:nvCxnSpPr>
          <p:spPr bwMode="auto">
            <a:xfrm rot="5400000">
              <a:off x="500424" y="5214553"/>
              <a:ext cx="1000132" cy="794"/>
            </a:xfrm>
            <a:prstGeom prst="line">
              <a:avLst/>
            </a:prstGeom>
            <a:noFill/>
            <a:ln w="25400" algn="ctr">
              <a:solidFill>
                <a:schemeClr val="tx1"/>
              </a:solidFill>
              <a:round/>
              <a:headEnd/>
              <a:tailEnd/>
            </a:ln>
          </p:spPr>
        </p:cxnSp>
        <p:cxnSp>
          <p:nvCxnSpPr>
            <p:cNvPr id="35886" name="Straight Connector 112"/>
            <p:cNvCxnSpPr>
              <a:cxnSpLocks noChangeShapeType="1"/>
            </p:cNvCxnSpPr>
            <p:nvPr/>
          </p:nvCxnSpPr>
          <p:spPr bwMode="auto">
            <a:xfrm rot="5400000">
              <a:off x="392473" y="5250272"/>
              <a:ext cx="928694" cy="794"/>
            </a:xfrm>
            <a:prstGeom prst="line">
              <a:avLst/>
            </a:prstGeom>
            <a:noFill/>
            <a:ln w="25400" algn="ctr">
              <a:solidFill>
                <a:schemeClr val="tx1"/>
              </a:solidFill>
              <a:round/>
              <a:headEnd/>
              <a:tailEnd/>
            </a:ln>
          </p:spPr>
        </p:cxnSp>
        <p:cxnSp>
          <p:nvCxnSpPr>
            <p:cNvPr id="35887" name="Straight Connector 113"/>
            <p:cNvCxnSpPr>
              <a:cxnSpLocks noChangeShapeType="1"/>
            </p:cNvCxnSpPr>
            <p:nvPr/>
          </p:nvCxnSpPr>
          <p:spPr bwMode="auto">
            <a:xfrm rot="5400000">
              <a:off x="249994" y="5250669"/>
              <a:ext cx="928694" cy="1588"/>
            </a:xfrm>
            <a:prstGeom prst="line">
              <a:avLst/>
            </a:prstGeom>
            <a:noFill/>
            <a:ln w="25400" algn="ctr">
              <a:solidFill>
                <a:schemeClr val="tx1"/>
              </a:solidFill>
              <a:round/>
              <a:headEnd/>
              <a:tailEnd/>
            </a:ln>
          </p:spPr>
        </p:cxnSp>
      </p:grpSp>
      <p:sp>
        <p:nvSpPr>
          <p:cNvPr id="117" name="Rectangle 116"/>
          <p:cNvSpPr/>
          <p:nvPr/>
        </p:nvSpPr>
        <p:spPr>
          <a:xfrm>
            <a:off x="214313" y="3357563"/>
            <a:ext cx="1404937" cy="954087"/>
          </a:xfrm>
          <a:prstGeom prst="rect">
            <a:avLst/>
          </a:prstGeom>
        </p:spPr>
        <p:txBody>
          <a:bodyPr wrap="none">
            <a:spAutoFit/>
          </a:bodyPr>
          <a:lstStyle/>
          <a:p>
            <a:pPr>
              <a:defRPr/>
            </a:pPr>
            <a:r>
              <a:rPr lang="en-GB" sz="2800" b="1" dirty="0">
                <a:solidFill>
                  <a:srgbClr val="FFFF00"/>
                </a:solidFill>
                <a:latin typeface="Arial" pitchFamily="34" charset="0"/>
              </a:rPr>
              <a:t>Winch </a:t>
            </a:r>
          </a:p>
          <a:p>
            <a:pPr>
              <a:defRPr/>
            </a:pPr>
            <a:r>
              <a:rPr lang="en-GB" sz="2800" b="1" dirty="0">
                <a:solidFill>
                  <a:srgbClr val="FFFF00"/>
                </a:solidFill>
                <a:latin typeface="Arial" pitchFamily="34" charset="0"/>
              </a:rPr>
              <a:t>vehicle</a:t>
            </a:r>
            <a:endParaRPr lang="en-US" sz="2000" b="1" dirty="0">
              <a:latin typeface="Arial" pitchFamily="34" charset="0"/>
            </a:endParaRPr>
          </a:p>
        </p:txBody>
      </p:sp>
      <p:sp>
        <p:nvSpPr>
          <p:cNvPr id="118" name="Rectangle 117"/>
          <p:cNvSpPr/>
          <p:nvPr/>
        </p:nvSpPr>
        <p:spPr>
          <a:xfrm>
            <a:off x="6443663" y="4941888"/>
            <a:ext cx="1689100" cy="946150"/>
          </a:xfrm>
          <a:prstGeom prst="rect">
            <a:avLst/>
          </a:prstGeom>
        </p:spPr>
        <p:txBody>
          <a:bodyPr wrap="none">
            <a:spAutoFit/>
          </a:bodyPr>
          <a:lstStyle/>
          <a:p>
            <a:pPr>
              <a:defRPr/>
            </a:pPr>
            <a:r>
              <a:rPr lang="en-GB" sz="2800" b="1" dirty="0">
                <a:solidFill>
                  <a:srgbClr val="FFFF00"/>
                </a:solidFill>
                <a:latin typeface="Arial" pitchFamily="34" charset="0"/>
              </a:rPr>
              <a:t>Retrieval</a:t>
            </a:r>
          </a:p>
          <a:p>
            <a:pPr>
              <a:defRPr/>
            </a:pPr>
            <a:r>
              <a:rPr lang="en-GB" sz="2800" b="1" dirty="0">
                <a:solidFill>
                  <a:srgbClr val="FFFF00"/>
                </a:solidFill>
                <a:latin typeface="Arial" pitchFamily="34" charset="0"/>
              </a:rPr>
              <a:t>vehicle</a:t>
            </a:r>
            <a:endParaRPr lang="en-US" sz="2000" b="1" dirty="0">
              <a:latin typeface="Arial" pitchFamily="34" charset="0"/>
            </a:endParaRPr>
          </a:p>
        </p:txBody>
      </p:sp>
      <p:sp>
        <p:nvSpPr>
          <p:cNvPr id="122" name="Rectangle 121"/>
          <p:cNvSpPr/>
          <p:nvPr/>
        </p:nvSpPr>
        <p:spPr>
          <a:xfrm>
            <a:off x="7143750" y="2500313"/>
            <a:ext cx="1463675" cy="954087"/>
          </a:xfrm>
          <a:prstGeom prst="rect">
            <a:avLst/>
          </a:prstGeom>
        </p:spPr>
        <p:txBody>
          <a:bodyPr wrap="none">
            <a:spAutoFit/>
          </a:bodyPr>
          <a:lstStyle/>
          <a:p>
            <a:pPr>
              <a:defRPr/>
            </a:pPr>
            <a:r>
              <a:rPr lang="en-GB" sz="2800" b="1" dirty="0">
                <a:solidFill>
                  <a:srgbClr val="FFFF00"/>
                </a:solidFill>
                <a:latin typeface="Arial" pitchFamily="34" charset="0"/>
              </a:rPr>
              <a:t>Launch</a:t>
            </a:r>
          </a:p>
          <a:p>
            <a:pPr>
              <a:defRPr/>
            </a:pPr>
            <a:r>
              <a:rPr lang="en-GB" sz="2800" b="1" dirty="0">
                <a:solidFill>
                  <a:srgbClr val="FFFF00"/>
                </a:solidFill>
                <a:latin typeface="Arial" pitchFamily="34" charset="0"/>
              </a:rPr>
              <a:t>control</a:t>
            </a:r>
            <a:endParaRPr lang="en-US" sz="2000" b="1" dirty="0">
              <a:latin typeface="Arial" pitchFamily="34" charset="0"/>
            </a:endParaRPr>
          </a:p>
        </p:txBody>
      </p:sp>
      <p:sp>
        <p:nvSpPr>
          <p:cNvPr id="124" name="Rectangle 123"/>
          <p:cNvSpPr/>
          <p:nvPr/>
        </p:nvSpPr>
        <p:spPr>
          <a:xfrm>
            <a:off x="5715000" y="1571625"/>
            <a:ext cx="1255713" cy="523875"/>
          </a:xfrm>
          <a:prstGeom prst="rect">
            <a:avLst/>
          </a:prstGeom>
        </p:spPr>
        <p:txBody>
          <a:bodyPr wrap="none">
            <a:spAutoFit/>
          </a:bodyPr>
          <a:lstStyle/>
          <a:p>
            <a:pPr>
              <a:defRPr/>
            </a:pPr>
            <a:r>
              <a:rPr lang="en-GB" sz="2800" b="1" dirty="0">
                <a:solidFill>
                  <a:srgbClr val="FFFF00"/>
                </a:solidFill>
                <a:latin typeface="Arial" pitchFamily="34" charset="0"/>
              </a:rPr>
              <a:t>Viking</a:t>
            </a:r>
            <a:endParaRPr lang="en-US" sz="2000" b="1" dirty="0">
              <a:latin typeface="Arial" pitchFamily="34" charset="0"/>
            </a:endParaRPr>
          </a:p>
        </p:txBody>
      </p:sp>
      <p:cxnSp>
        <p:nvCxnSpPr>
          <p:cNvPr id="35850" name="Straight Connector 125"/>
          <p:cNvCxnSpPr>
            <a:cxnSpLocks noChangeShapeType="1"/>
          </p:cNvCxnSpPr>
          <p:nvPr/>
        </p:nvCxnSpPr>
        <p:spPr bwMode="auto">
          <a:xfrm>
            <a:off x="1143000" y="5072063"/>
            <a:ext cx="571500" cy="0"/>
          </a:xfrm>
          <a:prstGeom prst="line">
            <a:avLst/>
          </a:prstGeom>
          <a:noFill/>
          <a:ln w="25400" algn="ctr">
            <a:solidFill>
              <a:schemeClr val="tx1"/>
            </a:solidFill>
            <a:round/>
            <a:headEnd/>
            <a:tailEnd/>
          </a:ln>
        </p:spPr>
      </p:cxnSp>
      <p:cxnSp>
        <p:nvCxnSpPr>
          <p:cNvPr id="35851" name="Straight Connector 130"/>
          <p:cNvCxnSpPr>
            <a:cxnSpLocks noChangeShapeType="1"/>
          </p:cNvCxnSpPr>
          <p:nvPr/>
        </p:nvCxnSpPr>
        <p:spPr bwMode="auto">
          <a:xfrm rot="5400000" flipH="1" flipV="1">
            <a:off x="1678781" y="5036344"/>
            <a:ext cx="142875" cy="71438"/>
          </a:xfrm>
          <a:prstGeom prst="line">
            <a:avLst/>
          </a:prstGeom>
          <a:noFill/>
          <a:ln w="25400" algn="ctr">
            <a:solidFill>
              <a:schemeClr val="tx1"/>
            </a:solidFill>
            <a:round/>
            <a:headEnd/>
            <a:tailEnd/>
          </a:ln>
        </p:spPr>
      </p:cxnSp>
      <p:cxnSp>
        <p:nvCxnSpPr>
          <p:cNvPr id="35852" name="Straight Connector 139"/>
          <p:cNvCxnSpPr>
            <a:cxnSpLocks noChangeShapeType="1"/>
          </p:cNvCxnSpPr>
          <p:nvPr/>
        </p:nvCxnSpPr>
        <p:spPr bwMode="auto">
          <a:xfrm>
            <a:off x="1143000" y="4929188"/>
            <a:ext cx="571500" cy="0"/>
          </a:xfrm>
          <a:prstGeom prst="line">
            <a:avLst/>
          </a:prstGeom>
          <a:noFill/>
          <a:ln w="25400" algn="ctr">
            <a:solidFill>
              <a:schemeClr val="tx1"/>
            </a:solidFill>
            <a:round/>
            <a:headEnd/>
            <a:tailEnd/>
          </a:ln>
        </p:spPr>
      </p:cxnSp>
      <p:cxnSp>
        <p:nvCxnSpPr>
          <p:cNvPr id="35853" name="Straight Connector 140"/>
          <p:cNvCxnSpPr>
            <a:cxnSpLocks noChangeShapeType="1"/>
          </p:cNvCxnSpPr>
          <p:nvPr/>
        </p:nvCxnSpPr>
        <p:spPr bwMode="auto">
          <a:xfrm rot="5400000" flipH="1" flipV="1">
            <a:off x="1678781" y="4893469"/>
            <a:ext cx="142875" cy="71438"/>
          </a:xfrm>
          <a:prstGeom prst="line">
            <a:avLst/>
          </a:prstGeom>
          <a:noFill/>
          <a:ln w="25400" algn="ctr">
            <a:solidFill>
              <a:schemeClr val="tx1"/>
            </a:solidFill>
            <a:round/>
            <a:headEnd/>
            <a:tailEnd/>
          </a:ln>
        </p:spPr>
      </p:cxnSp>
      <p:cxnSp>
        <p:nvCxnSpPr>
          <p:cNvPr id="35854" name="Straight Connector 142"/>
          <p:cNvCxnSpPr>
            <a:cxnSpLocks noChangeShapeType="1"/>
          </p:cNvCxnSpPr>
          <p:nvPr/>
        </p:nvCxnSpPr>
        <p:spPr bwMode="auto">
          <a:xfrm>
            <a:off x="1143000" y="5224463"/>
            <a:ext cx="571500" cy="0"/>
          </a:xfrm>
          <a:prstGeom prst="line">
            <a:avLst/>
          </a:prstGeom>
          <a:noFill/>
          <a:ln w="25400" algn="ctr">
            <a:solidFill>
              <a:schemeClr val="tx1"/>
            </a:solidFill>
            <a:round/>
            <a:headEnd/>
            <a:tailEnd/>
          </a:ln>
        </p:spPr>
      </p:cxnSp>
      <p:cxnSp>
        <p:nvCxnSpPr>
          <p:cNvPr id="35855" name="Straight Connector 144"/>
          <p:cNvCxnSpPr>
            <a:cxnSpLocks noChangeShapeType="1"/>
          </p:cNvCxnSpPr>
          <p:nvPr/>
        </p:nvCxnSpPr>
        <p:spPr bwMode="auto">
          <a:xfrm>
            <a:off x="1143000" y="5357813"/>
            <a:ext cx="571500" cy="0"/>
          </a:xfrm>
          <a:prstGeom prst="line">
            <a:avLst/>
          </a:prstGeom>
          <a:noFill/>
          <a:ln w="25400" algn="ctr">
            <a:solidFill>
              <a:schemeClr val="tx1"/>
            </a:solidFill>
            <a:round/>
            <a:headEnd/>
            <a:tailEnd/>
          </a:ln>
        </p:spPr>
      </p:cxnSp>
      <p:cxnSp>
        <p:nvCxnSpPr>
          <p:cNvPr id="35856" name="Straight Connector 146"/>
          <p:cNvCxnSpPr>
            <a:cxnSpLocks noChangeShapeType="1"/>
          </p:cNvCxnSpPr>
          <p:nvPr/>
        </p:nvCxnSpPr>
        <p:spPr bwMode="auto">
          <a:xfrm>
            <a:off x="1143000" y="5500688"/>
            <a:ext cx="571500" cy="0"/>
          </a:xfrm>
          <a:prstGeom prst="line">
            <a:avLst/>
          </a:prstGeom>
          <a:noFill/>
          <a:ln w="25400" algn="ctr">
            <a:solidFill>
              <a:schemeClr val="tx1"/>
            </a:solidFill>
            <a:round/>
            <a:headEnd/>
            <a:tailEnd/>
          </a:ln>
        </p:spPr>
      </p:cxnSp>
      <p:cxnSp>
        <p:nvCxnSpPr>
          <p:cNvPr id="35857" name="Straight Connector 147"/>
          <p:cNvCxnSpPr>
            <a:cxnSpLocks noChangeShapeType="1"/>
          </p:cNvCxnSpPr>
          <p:nvPr/>
        </p:nvCxnSpPr>
        <p:spPr bwMode="auto">
          <a:xfrm>
            <a:off x="1785938" y="5497513"/>
            <a:ext cx="2714625" cy="3175"/>
          </a:xfrm>
          <a:prstGeom prst="line">
            <a:avLst/>
          </a:prstGeom>
          <a:noFill/>
          <a:ln w="25400" algn="ctr">
            <a:solidFill>
              <a:schemeClr val="tx1"/>
            </a:solidFill>
            <a:round/>
            <a:headEnd/>
            <a:tailEnd/>
          </a:ln>
        </p:spPr>
      </p:cxnSp>
      <p:cxnSp>
        <p:nvCxnSpPr>
          <p:cNvPr id="35858" name="Straight Connector 148"/>
          <p:cNvCxnSpPr>
            <a:cxnSpLocks noChangeShapeType="1"/>
          </p:cNvCxnSpPr>
          <p:nvPr/>
        </p:nvCxnSpPr>
        <p:spPr bwMode="auto">
          <a:xfrm rot="5400000" flipH="1" flipV="1">
            <a:off x="1678781" y="5322094"/>
            <a:ext cx="142875" cy="71438"/>
          </a:xfrm>
          <a:prstGeom prst="line">
            <a:avLst/>
          </a:prstGeom>
          <a:noFill/>
          <a:ln w="25400" algn="ctr">
            <a:solidFill>
              <a:schemeClr val="tx1"/>
            </a:solidFill>
            <a:round/>
            <a:headEnd/>
            <a:tailEnd/>
          </a:ln>
        </p:spPr>
      </p:cxnSp>
      <p:cxnSp>
        <p:nvCxnSpPr>
          <p:cNvPr id="35859" name="Straight Connector 149"/>
          <p:cNvCxnSpPr>
            <a:cxnSpLocks noChangeShapeType="1"/>
          </p:cNvCxnSpPr>
          <p:nvPr/>
        </p:nvCxnSpPr>
        <p:spPr bwMode="auto">
          <a:xfrm rot="5400000" flipH="1" flipV="1">
            <a:off x="1678781" y="5179219"/>
            <a:ext cx="142875" cy="71438"/>
          </a:xfrm>
          <a:prstGeom prst="line">
            <a:avLst/>
          </a:prstGeom>
          <a:noFill/>
          <a:ln w="25400" algn="ctr">
            <a:solidFill>
              <a:schemeClr val="tx1"/>
            </a:solidFill>
            <a:round/>
            <a:headEnd/>
            <a:tailEnd/>
          </a:ln>
        </p:spPr>
      </p:cxnSp>
      <p:cxnSp>
        <p:nvCxnSpPr>
          <p:cNvPr id="35860" name="Straight Connector 150"/>
          <p:cNvCxnSpPr>
            <a:cxnSpLocks noChangeShapeType="1"/>
          </p:cNvCxnSpPr>
          <p:nvPr/>
        </p:nvCxnSpPr>
        <p:spPr bwMode="auto">
          <a:xfrm rot="5400000" flipH="1" flipV="1">
            <a:off x="1678781" y="5474494"/>
            <a:ext cx="142875" cy="71438"/>
          </a:xfrm>
          <a:prstGeom prst="line">
            <a:avLst/>
          </a:prstGeom>
          <a:noFill/>
          <a:ln w="25400" algn="ctr">
            <a:solidFill>
              <a:schemeClr val="tx1"/>
            </a:solidFill>
            <a:round/>
            <a:headEnd/>
            <a:tailEnd/>
          </a:ln>
        </p:spPr>
      </p:cxnSp>
      <p:cxnSp>
        <p:nvCxnSpPr>
          <p:cNvPr id="35861" name="Straight Connector 153"/>
          <p:cNvCxnSpPr>
            <a:cxnSpLocks noChangeShapeType="1"/>
          </p:cNvCxnSpPr>
          <p:nvPr/>
        </p:nvCxnSpPr>
        <p:spPr bwMode="auto">
          <a:xfrm rot="10800000">
            <a:off x="4429125" y="5500688"/>
            <a:ext cx="214313" cy="1587"/>
          </a:xfrm>
          <a:prstGeom prst="line">
            <a:avLst/>
          </a:prstGeom>
          <a:noFill/>
          <a:ln w="38100" algn="ctr">
            <a:solidFill>
              <a:schemeClr val="tx1"/>
            </a:solidFill>
            <a:round/>
            <a:headEnd/>
            <a:tailEnd type="triangle" w="med" len="med"/>
          </a:ln>
        </p:spPr>
      </p:cxnSp>
      <p:sp>
        <p:nvSpPr>
          <p:cNvPr id="35862" name="Freeform 155"/>
          <p:cNvSpPr>
            <a:spLocks noChangeArrowheads="1"/>
          </p:cNvSpPr>
          <p:nvPr/>
        </p:nvSpPr>
        <p:spPr bwMode="auto">
          <a:xfrm>
            <a:off x="4637088" y="5402263"/>
            <a:ext cx="157162" cy="123825"/>
          </a:xfrm>
          <a:custGeom>
            <a:avLst/>
            <a:gdLst>
              <a:gd name="T0" fmla="*/ 0 w 156755"/>
              <a:gd name="T1" fmla="*/ 85964 h 123067"/>
              <a:gd name="T2" fmla="*/ 92393 w 156755"/>
              <a:gd name="T3" fmla="*/ 72576 h 123067"/>
              <a:gd name="T4" fmla="*/ 105592 w 156755"/>
              <a:gd name="T5" fmla="*/ 126127 h 123067"/>
              <a:gd name="T6" fmla="*/ 158389 w 156755"/>
              <a:gd name="T7" fmla="*/ 85964 h 123067"/>
              <a:gd name="T8" fmla="*/ 0 60000 65536"/>
              <a:gd name="T9" fmla="*/ 0 60000 65536"/>
              <a:gd name="T10" fmla="*/ 0 60000 65536"/>
              <a:gd name="T11" fmla="*/ 0 60000 65536"/>
              <a:gd name="T12" fmla="*/ 0 w 156755"/>
              <a:gd name="T13" fmla="*/ 0 h 123067"/>
              <a:gd name="T14" fmla="*/ 156755 w 156755"/>
              <a:gd name="T15" fmla="*/ 123067 h 123067"/>
            </a:gdLst>
            <a:ahLst/>
            <a:cxnLst>
              <a:cxn ang="T8">
                <a:pos x="T0" y="T1"/>
              </a:cxn>
              <a:cxn ang="T9">
                <a:pos x="T2" y="T3"/>
              </a:cxn>
              <a:cxn ang="T10">
                <a:pos x="T4" y="T5"/>
              </a:cxn>
              <a:cxn ang="T11">
                <a:pos x="T6" y="T7"/>
              </a:cxn>
            </a:cxnLst>
            <a:rect l="T12" t="T13" r="T14" b="T15"/>
            <a:pathLst>
              <a:path w="156755" h="123067">
                <a:moveTo>
                  <a:pt x="0" y="83878"/>
                </a:moveTo>
                <a:cubicBezTo>
                  <a:pt x="83541" y="28184"/>
                  <a:pt x="71207" y="0"/>
                  <a:pt x="91440" y="70815"/>
                </a:cubicBezTo>
                <a:cubicBezTo>
                  <a:pt x="96372" y="88078"/>
                  <a:pt x="100149" y="105650"/>
                  <a:pt x="104503" y="123067"/>
                </a:cubicBezTo>
                <a:cubicBezTo>
                  <a:pt x="152929" y="106925"/>
                  <a:pt x="137534" y="122320"/>
                  <a:pt x="156755" y="83878"/>
                </a:cubicBezTo>
              </a:path>
            </a:pathLst>
          </a:custGeom>
          <a:noFill/>
          <a:ln w="25400" algn="ctr">
            <a:solidFill>
              <a:schemeClr val="tx1"/>
            </a:solidFill>
            <a:round/>
            <a:headEnd/>
            <a:tailEnd/>
          </a:ln>
        </p:spPr>
        <p:txBody>
          <a:bodyPr/>
          <a:lstStyle/>
          <a:p>
            <a:endParaRPr lang="en-GB" dirty="0"/>
          </a:p>
        </p:txBody>
      </p:sp>
      <p:cxnSp>
        <p:nvCxnSpPr>
          <p:cNvPr id="35863" name="Straight Connector 160"/>
          <p:cNvCxnSpPr>
            <a:cxnSpLocks noChangeShapeType="1"/>
          </p:cNvCxnSpPr>
          <p:nvPr/>
        </p:nvCxnSpPr>
        <p:spPr bwMode="auto">
          <a:xfrm>
            <a:off x="1785938" y="5081588"/>
            <a:ext cx="2714625" cy="3175"/>
          </a:xfrm>
          <a:prstGeom prst="line">
            <a:avLst/>
          </a:prstGeom>
          <a:noFill/>
          <a:ln w="25400" algn="ctr">
            <a:solidFill>
              <a:schemeClr val="tx1"/>
            </a:solidFill>
            <a:round/>
            <a:headEnd/>
            <a:tailEnd/>
          </a:ln>
        </p:spPr>
      </p:cxnSp>
      <p:cxnSp>
        <p:nvCxnSpPr>
          <p:cNvPr id="35864" name="Straight Connector 161"/>
          <p:cNvCxnSpPr>
            <a:cxnSpLocks noChangeShapeType="1"/>
          </p:cNvCxnSpPr>
          <p:nvPr/>
        </p:nvCxnSpPr>
        <p:spPr bwMode="auto">
          <a:xfrm>
            <a:off x="1785938" y="5214938"/>
            <a:ext cx="2714625" cy="3175"/>
          </a:xfrm>
          <a:prstGeom prst="line">
            <a:avLst/>
          </a:prstGeom>
          <a:noFill/>
          <a:ln w="25400" algn="ctr">
            <a:solidFill>
              <a:schemeClr val="tx1"/>
            </a:solidFill>
            <a:round/>
            <a:headEnd/>
            <a:tailEnd/>
          </a:ln>
        </p:spPr>
      </p:cxnSp>
      <p:cxnSp>
        <p:nvCxnSpPr>
          <p:cNvPr id="35865" name="Straight Connector 162"/>
          <p:cNvCxnSpPr>
            <a:cxnSpLocks noChangeShapeType="1"/>
          </p:cNvCxnSpPr>
          <p:nvPr/>
        </p:nvCxnSpPr>
        <p:spPr bwMode="auto">
          <a:xfrm>
            <a:off x="1785938" y="5357813"/>
            <a:ext cx="2714625" cy="3175"/>
          </a:xfrm>
          <a:prstGeom prst="line">
            <a:avLst/>
          </a:prstGeom>
          <a:noFill/>
          <a:ln w="25400" algn="ctr">
            <a:solidFill>
              <a:schemeClr val="tx1"/>
            </a:solidFill>
            <a:round/>
            <a:headEnd/>
            <a:tailEnd/>
          </a:ln>
        </p:spPr>
      </p:cxnSp>
      <p:sp>
        <p:nvSpPr>
          <p:cNvPr id="35866" name="Freeform 164"/>
          <p:cNvSpPr>
            <a:spLocks noChangeArrowheads="1"/>
          </p:cNvSpPr>
          <p:nvPr/>
        </p:nvSpPr>
        <p:spPr bwMode="auto">
          <a:xfrm>
            <a:off x="4637088" y="5000625"/>
            <a:ext cx="157162" cy="123825"/>
          </a:xfrm>
          <a:custGeom>
            <a:avLst/>
            <a:gdLst>
              <a:gd name="T0" fmla="*/ 0 w 156755"/>
              <a:gd name="T1" fmla="*/ 85964 h 123067"/>
              <a:gd name="T2" fmla="*/ 92393 w 156755"/>
              <a:gd name="T3" fmla="*/ 72576 h 123067"/>
              <a:gd name="T4" fmla="*/ 105592 w 156755"/>
              <a:gd name="T5" fmla="*/ 126127 h 123067"/>
              <a:gd name="T6" fmla="*/ 158389 w 156755"/>
              <a:gd name="T7" fmla="*/ 85964 h 123067"/>
              <a:gd name="T8" fmla="*/ 0 60000 65536"/>
              <a:gd name="T9" fmla="*/ 0 60000 65536"/>
              <a:gd name="T10" fmla="*/ 0 60000 65536"/>
              <a:gd name="T11" fmla="*/ 0 60000 65536"/>
              <a:gd name="T12" fmla="*/ 0 w 156755"/>
              <a:gd name="T13" fmla="*/ 0 h 123067"/>
              <a:gd name="T14" fmla="*/ 156755 w 156755"/>
              <a:gd name="T15" fmla="*/ 123067 h 123067"/>
            </a:gdLst>
            <a:ahLst/>
            <a:cxnLst>
              <a:cxn ang="T8">
                <a:pos x="T0" y="T1"/>
              </a:cxn>
              <a:cxn ang="T9">
                <a:pos x="T2" y="T3"/>
              </a:cxn>
              <a:cxn ang="T10">
                <a:pos x="T4" y="T5"/>
              </a:cxn>
              <a:cxn ang="T11">
                <a:pos x="T6" y="T7"/>
              </a:cxn>
            </a:cxnLst>
            <a:rect l="T12" t="T13" r="T14" b="T15"/>
            <a:pathLst>
              <a:path w="156755" h="123067">
                <a:moveTo>
                  <a:pt x="0" y="83878"/>
                </a:moveTo>
                <a:cubicBezTo>
                  <a:pt x="83541" y="28184"/>
                  <a:pt x="71207" y="0"/>
                  <a:pt x="91440" y="70815"/>
                </a:cubicBezTo>
                <a:cubicBezTo>
                  <a:pt x="96372" y="88078"/>
                  <a:pt x="100149" y="105650"/>
                  <a:pt x="104503" y="123067"/>
                </a:cubicBezTo>
                <a:cubicBezTo>
                  <a:pt x="152929" y="106925"/>
                  <a:pt x="137534" y="122320"/>
                  <a:pt x="156755" y="83878"/>
                </a:cubicBezTo>
              </a:path>
            </a:pathLst>
          </a:custGeom>
          <a:noFill/>
          <a:ln w="25400" algn="ctr">
            <a:solidFill>
              <a:schemeClr val="tx1"/>
            </a:solidFill>
            <a:round/>
            <a:headEnd/>
            <a:tailEnd/>
          </a:ln>
        </p:spPr>
        <p:txBody>
          <a:bodyPr/>
          <a:lstStyle/>
          <a:p>
            <a:endParaRPr lang="en-GB" dirty="0"/>
          </a:p>
        </p:txBody>
      </p:sp>
      <p:cxnSp>
        <p:nvCxnSpPr>
          <p:cNvPr id="35867" name="Straight Connector 165"/>
          <p:cNvCxnSpPr>
            <a:cxnSpLocks noChangeShapeType="1"/>
          </p:cNvCxnSpPr>
          <p:nvPr/>
        </p:nvCxnSpPr>
        <p:spPr bwMode="auto">
          <a:xfrm rot="10800000">
            <a:off x="4429125" y="5357813"/>
            <a:ext cx="214313" cy="0"/>
          </a:xfrm>
          <a:prstGeom prst="line">
            <a:avLst/>
          </a:prstGeom>
          <a:noFill/>
          <a:ln w="38100" algn="ctr">
            <a:solidFill>
              <a:schemeClr val="tx1"/>
            </a:solidFill>
            <a:round/>
            <a:headEnd/>
            <a:tailEnd type="triangle" w="med" len="med"/>
          </a:ln>
        </p:spPr>
      </p:cxnSp>
      <p:cxnSp>
        <p:nvCxnSpPr>
          <p:cNvPr id="35868" name="Straight Connector 166"/>
          <p:cNvCxnSpPr>
            <a:cxnSpLocks noChangeShapeType="1"/>
          </p:cNvCxnSpPr>
          <p:nvPr/>
        </p:nvCxnSpPr>
        <p:spPr bwMode="auto">
          <a:xfrm rot="10800000">
            <a:off x="4429125" y="5214938"/>
            <a:ext cx="214313" cy="1587"/>
          </a:xfrm>
          <a:prstGeom prst="line">
            <a:avLst/>
          </a:prstGeom>
          <a:noFill/>
          <a:ln w="38100" algn="ctr">
            <a:solidFill>
              <a:schemeClr val="tx1"/>
            </a:solidFill>
            <a:round/>
            <a:headEnd/>
            <a:tailEnd type="triangle" w="med" len="med"/>
          </a:ln>
        </p:spPr>
      </p:cxnSp>
      <p:cxnSp>
        <p:nvCxnSpPr>
          <p:cNvPr id="35869" name="Straight Connector 167"/>
          <p:cNvCxnSpPr>
            <a:cxnSpLocks noChangeShapeType="1"/>
          </p:cNvCxnSpPr>
          <p:nvPr/>
        </p:nvCxnSpPr>
        <p:spPr bwMode="auto">
          <a:xfrm rot="10800000">
            <a:off x="4429125" y="5072063"/>
            <a:ext cx="214313" cy="1587"/>
          </a:xfrm>
          <a:prstGeom prst="line">
            <a:avLst/>
          </a:prstGeom>
          <a:noFill/>
          <a:ln w="38100" algn="ctr">
            <a:solidFill>
              <a:schemeClr val="tx1"/>
            </a:solidFill>
            <a:round/>
            <a:headEnd/>
            <a:tailEnd type="triangle" w="med" len="med"/>
          </a:ln>
        </p:spPr>
      </p:cxnSp>
      <p:sp>
        <p:nvSpPr>
          <p:cNvPr id="35870" name="Freeform 168"/>
          <p:cNvSpPr>
            <a:spLocks noChangeArrowheads="1"/>
          </p:cNvSpPr>
          <p:nvPr/>
        </p:nvSpPr>
        <p:spPr bwMode="auto">
          <a:xfrm>
            <a:off x="4643438" y="5153025"/>
            <a:ext cx="157162" cy="123825"/>
          </a:xfrm>
          <a:custGeom>
            <a:avLst/>
            <a:gdLst>
              <a:gd name="T0" fmla="*/ 0 w 156755"/>
              <a:gd name="T1" fmla="*/ 85964 h 123067"/>
              <a:gd name="T2" fmla="*/ 92393 w 156755"/>
              <a:gd name="T3" fmla="*/ 72576 h 123067"/>
              <a:gd name="T4" fmla="*/ 105592 w 156755"/>
              <a:gd name="T5" fmla="*/ 126127 h 123067"/>
              <a:gd name="T6" fmla="*/ 158389 w 156755"/>
              <a:gd name="T7" fmla="*/ 85964 h 123067"/>
              <a:gd name="T8" fmla="*/ 0 60000 65536"/>
              <a:gd name="T9" fmla="*/ 0 60000 65536"/>
              <a:gd name="T10" fmla="*/ 0 60000 65536"/>
              <a:gd name="T11" fmla="*/ 0 60000 65536"/>
              <a:gd name="T12" fmla="*/ 0 w 156755"/>
              <a:gd name="T13" fmla="*/ 0 h 123067"/>
              <a:gd name="T14" fmla="*/ 156755 w 156755"/>
              <a:gd name="T15" fmla="*/ 123067 h 123067"/>
            </a:gdLst>
            <a:ahLst/>
            <a:cxnLst>
              <a:cxn ang="T8">
                <a:pos x="T0" y="T1"/>
              </a:cxn>
              <a:cxn ang="T9">
                <a:pos x="T2" y="T3"/>
              </a:cxn>
              <a:cxn ang="T10">
                <a:pos x="T4" y="T5"/>
              </a:cxn>
              <a:cxn ang="T11">
                <a:pos x="T6" y="T7"/>
              </a:cxn>
            </a:cxnLst>
            <a:rect l="T12" t="T13" r="T14" b="T15"/>
            <a:pathLst>
              <a:path w="156755" h="123067">
                <a:moveTo>
                  <a:pt x="0" y="83878"/>
                </a:moveTo>
                <a:cubicBezTo>
                  <a:pt x="83541" y="28184"/>
                  <a:pt x="71207" y="0"/>
                  <a:pt x="91440" y="70815"/>
                </a:cubicBezTo>
                <a:cubicBezTo>
                  <a:pt x="96372" y="88078"/>
                  <a:pt x="100149" y="105650"/>
                  <a:pt x="104503" y="123067"/>
                </a:cubicBezTo>
                <a:cubicBezTo>
                  <a:pt x="152929" y="106925"/>
                  <a:pt x="137534" y="122320"/>
                  <a:pt x="156755" y="83878"/>
                </a:cubicBezTo>
              </a:path>
            </a:pathLst>
          </a:custGeom>
          <a:noFill/>
          <a:ln w="25400" algn="ctr">
            <a:solidFill>
              <a:schemeClr val="tx1"/>
            </a:solidFill>
            <a:round/>
            <a:headEnd/>
            <a:tailEnd/>
          </a:ln>
        </p:spPr>
        <p:txBody>
          <a:bodyPr/>
          <a:lstStyle/>
          <a:p>
            <a:endParaRPr lang="en-GB" dirty="0"/>
          </a:p>
        </p:txBody>
      </p:sp>
      <p:sp>
        <p:nvSpPr>
          <p:cNvPr id="35871" name="Freeform 169"/>
          <p:cNvSpPr>
            <a:spLocks noChangeArrowheads="1"/>
          </p:cNvSpPr>
          <p:nvPr/>
        </p:nvSpPr>
        <p:spPr bwMode="auto">
          <a:xfrm>
            <a:off x="4643438" y="5286375"/>
            <a:ext cx="157162" cy="123825"/>
          </a:xfrm>
          <a:custGeom>
            <a:avLst/>
            <a:gdLst>
              <a:gd name="T0" fmla="*/ 0 w 156755"/>
              <a:gd name="T1" fmla="*/ 85964 h 123067"/>
              <a:gd name="T2" fmla="*/ 92393 w 156755"/>
              <a:gd name="T3" fmla="*/ 72576 h 123067"/>
              <a:gd name="T4" fmla="*/ 105592 w 156755"/>
              <a:gd name="T5" fmla="*/ 126127 h 123067"/>
              <a:gd name="T6" fmla="*/ 158389 w 156755"/>
              <a:gd name="T7" fmla="*/ 85964 h 123067"/>
              <a:gd name="T8" fmla="*/ 0 60000 65536"/>
              <a:gd name="T9" fmla="*/ 0 60000 65536"/>
              <a:gd name="T10" fmla="*/ 0 60000 65536"/>
              <a:gd name="T11" fmla="*/ 0 60000 65536"/>
              <a:gd name="T12" fmla="*/ 0 w 156755"/>
              <a:gd name="T13" fmla="*/ 0 h 123067"/>
              <a:gd name="T14" fmla="*/ 156755 w 156755"/>
              <a:gd name="T15" fmla="*/ 123067 h 123067"/>
            </a:gdLst>
            <a:ahLst/>
            <a:cxnLst>
              <a:cxn ang="T8">
                <a:pos x="T0" y="T1"/>
              </a:cxn>
              <a:cxn ang="T9">
                <a:pos x="T2" y="T3"/>
              </a:cxn>
              <a:cxn ang="T10">
                <a:pos x="T4" y="T5"/>
              </a:cxn>
              <a:cxn ang="T11">
                <a:pos x="T6" y="T7"/>
              </a:cxn>
            </a:cxnLst>
            <a:rect l="T12" t="T13" r="T14" b="T15"/>
            <a:pathLst>
              <a:path w="156755" h="123067">
                <a:moveTo>
                  <a:pt x="0" y="83878"/>
                </a:moveTo>
                <a:cubicBezTo>
                  <a:pt x="83541" y="28184"/>
                  <a:pt x="71207" y="0"/>
                  <a:pt x="91440" y="70815"/>
                </a:cubicBezTo>
                <a:cubicBezTo>
                  <a:pt x="96372" y="88078"/>
                  <a:pt x="100149" y="105650"/>
                  <a:pt x="104503" y="123067"/>
                </a:cubicBezTo>
                <a:cubicBezTo>
                  <a:pt x="152929" y="106925"/>
                  <a:pt x="137534" y="122320"/>
                  <a:pt x="156755" y="83878"/>
                </a:cubicBezTo>
              </a:path>
            </a:pathLst>
          </a:custGeom>
          <a:noFill/>
          <a:ln w="25400" algn="ctr">
            <a:solidFill>
              <a:schemeClr val="tx1"/>
            </a:solidFill>
            <a:round/>
            <a:headEnd/>
            <a:tailEnd/>
          </a:ln>
        </p:spPr>
        <p:txBody>
          <a:bodyPr/>
          <a:lstStyle/>
          <a:p>
            <a:endParaRPr lang="en-GB" dirty="0"/>
          </a:p>
        </p:txBody>
      </p:sp>
      <p:sp>
        <p:nvSpPr>
          <p:cNvPr id="35872" name="Freeform 170"/>
          <p:cNvSpPr>
            <a:spLocks noChangeArrowheads="1"/>
          </p:cNvSpPr>
          <p:nvPr/>
        </p:nvSpPr>
        <p:spPr bwMode="auto">
          <a:xfrm>
            <a:off x="4779963" y="2500313"/>
            <a:ext cx="157162" cy="123825"/>
          </a:xfrm>
          <a:custGeom>
            <a:avLst/>
            <a:gdLst>
              <a:gd name="T0" fmla="*/ 0 w 156755"/>
              <a:gd name="T1" fmla="*/ 85964 h 123067"/>
              <a:gd name="T2" fmla="*/ 92393 w 156755"/>
              <a:gd name="T3" fmla="*/ 72576 h 123067"/>
              <a:gd name="T4" fmla="*/ 105592 w 156755"/>
              <a:gd name="T5" fmla="*/ 126127 h 123067"/>
              <a:gd name="T6" fmla="*/ 158389 w 156755"/>
              <a:gd name="T7" fmla="*/ 85964 h 123067"/>
              <a:gd name="T8" fmla="*/ 0 60000 65536"/>
              <a:gd name="T9" fmla="*/ 0 60000 65536"/>
              <a:gd name="T10" fmla="*/ 0 60000 65536"/>
              <a:gd name="T11" fmla="*/ 0 60000 65536"/>
              <a:gd name="T12" fmla="*/ 0 w 156755"/>
              <a:gd name="T13" fmla="*/ 0 h 123067"/>
              <a:gd name="T14" fmla="*/ 156755 w 156755"/>
              <a:gd name="T15" fmla="*/ 123067 h 123067"/>
            </a:gdLst>
            <a:ahLst/>
            <a:cxnLst>
              <a:cxn ang="T8">
                <a:pos x="T0" y="T1"/>
              </a:cxn>
              <a:cxn ang="T9">
                <a:pos x="T2" y="T3"/>
              </a:cxn>
              <a:cxn ang="T10">
                <a:pos x="T4" y="T5"/>
              </a:cxn>
              <a:cxn ang="T11">
                <a:pos x="T6" y="T7"/>
              </a:cxn>
            </a:cxnLst>
            <a:rect l="T12" t="T13" r="T14" b="T15"/>
            <a:pathLst>
              <a:path w="156755" h="123067">
                <a:moveTo>
                  <a:pt x="0" y="83878"/>
                </a:moveTo>
                <a:cubicBezTo>
                  <a:pt x="83541" y="28184"/>
                  <a:pt x="71207" y="0"/>
                  <a:pt x="91440" y="70815"/>
                </a:cubicBezTo>
                <a:cubicBezTo>
                  <a:pt x="96372" y="88078"/>
                  <a:pt x="100149" y="105650"/>
                  <a:pt x="104503" y="123067"/>
                </a:cubicBezTo>
                <a:cubicBezTo>
                  <a:pt x="152929" y="106925"/>
                  <a:pt x="137534" y="122320"/>
                  <a:pt x="156755" y="83878"/>
                </a:cubicBezTo>
              </a:path>
            </a:pathLst>
          </a:custGeom>
          <a:noFill/>
          <a:ln w="25400" algn="ctr">
            <a:solidFill>
              <a:schemeClr val="tx1"/>
            </a:solidFill>
            <a:round/>
            <a:headEnd/>
            <a:tailEnd/>
          </a:ln>
        </p:spPr>
        <p:txBody>
          <a:bodyPr/>
          <a:lstStyle/>
          <a:p>
            <a:endParaRPr lang="en-GB" dirty="0"/>
          </a:p>
        </p:txBody>
      </p:sp>
      <p:cxnSp>
        <p:nvCxnSpPr>
          <p:cNvPr id="35873" name="Straight Connector 171"/>
          <p:cNvCxnSpPr>
            <a:cxnSpLocks noChangeShapeType="1"/>
          </p:cNvCxnSpPr>
          <p:nvPr/>
        </p:nvCxnSpPr>
        <p:spPr bwMode="auto">
          <a:xfrm rot="10800000">
            <a:off x="4572000" y="2571750"/>
            <a:ext cx="214313" cy="0"/>
          </a:xfrm>
          <a:prstGeom prst="line">
            <a:avLst/>
          </a:prstGeom>
          <a:noFill/>
          <a:ln w="38100" algn="ctr">
            <a:solidFill>
              <a:schemeClr val="tx1"/>
            </a:solidFill>
            <a:round/>
            <a:headEnd/>
            <a:tailEnd type="triangle" w="med" len="med"/>
          </a:ln>
        </p:spPr>
      </p:cxnSp>
      <p:sp>
        <p:nvSpPr>
          <p:cNvPr id="35874" name="Freeform 175"/>
          <p:cNvSpPr>
            <a:spLocks noChangeArrowheads="1"/>
          </p:cNvSpPr>
          <p:nvPr/>
        </p:nvSpPr>
        <p:spPr bwMode="auto">
          <a:xfrm>
            <a:off x="1803400" y="2573338"/>
            <a:ext cx="2911475" cy="2338387"/>
          </a:xfrm>
          <a:custGeom>
            <a:avLst/>
            <a:gdLst>
              <a:gd name="T0" fmla="*/ 0 w 1946366"/>
              <a:gd name="T1" fmla="*/ 2338795 h 2338251"/>
              <a:gd name="T2" fmla="*/ 5675674 w 1946366"/>
              <a:gd name="T3" fmla="*/ 1933755 h 2338251"/>
              <a:gd name="T4" fmla="*/ 6947814 w 1946366"/>
              <a:gd name="T5" fmla="*/ 1332724 h 2338251"/>
              <a:gd name="T6" fmla="*/ 7241384 w 1946366"/>
              <a:gd name="T7" fmla="*/ 627164 h 2338251"/>
              <a:gd name="T8" fmla="*/ 9981364 w 1946366"/>
              <a:gd name="T9" fmla="*/ 117594 h 2338251"/>
              <a:gd name="T10" fmla="*/ 14580608 w 1946366"/>
              <a:gd name="T11" fmla="*/ 0 h 2338251"/>
              <a:gd name="T12" fmla="*/ 0 60000 65536"/>
              <a:gd name="T13" fmla="*/ 0 60000 65536"/>
              <a:gd name="T14" fmla="*/ 0 60000 65536"/>
              <a:gd name="T15" fmla="*/ 0 60000 65536"/>
              <a:gd name="T16" fmla="*/ 0 60000 65536"/>
              <a:gd name="T17" fmla="*/ 0 60000 65536"/>
              <a:gd name="T18" fmla="*/ 0 w 1946366"/>
              <a:gd name="T19" fmla="*/ 0 h 2338251"/>
              <a:gd name="T20" fmla="*/ 1946366 w 1946366"/>
              <a:gd name="T21" fmla="*/ 2338251 h 2338251"/>
            </a:gdLst>
            <a:ahLst/>
            <a:cxnLst>
              <a:cxn ang="T12">
                <a:pos x="T0" y="T1"/>
              </a:cxn>
              <a:cxn ang="T13">
                <a:pos x="T2" y="T3"/>
              </a:cxn>
              <a:cxn ang="T14">
                <a:pos x="T4" y="T5"/>
              </a:cxn>
              <a:cxn ang="T15">
                <a:pos x="T6" y="T7"/>
              </a:cxn>
              <a:cxn ang="T16">
                <a:pos x="T8" y="T9"/>
              </a:cxn>
              <a:cxn ang="T17">
                <a:pos x="T10" y="T11"/>
              </a:cxn>
            </a:cxnLst>
            <a:rect l="T18" t="T19" r="T20" b="T21"/>
            <a:pathLst>
              <a:path w="1946366" h="2338251">
                <a:moveTo>
                  <a:pt x="0" y="2338251"/>
                </a:moveTo>
                <a:cubicBezTo>
                  <a:pt x="301534" y="2219597"/>
                  <a:pt x="603069" y="2100943"/>
                  <a:pt x="757646" y="1933303"/>
                </a:cubicBezTo>
                <a:cubicBezTo>
                  <a:pt x="912223" y="1765663"/>
                  <a:pt x="892629" y="1550125"/>
                  <a:pt x="927463" y="1332411"/>
                </a:cubicBezTo>
                <a:cubicBezTo>
                  <a:pt x="962297" y="1114697"/>
                  <a:pt x="899161" y="829491"/>
                  <a:pt x="966652" y="627017"/>
                </a:cubicBezTo>
                <a:cubicBezTo>
                  <a:pt x="1034143" y="424543"/>
                  <a:pt x="1169126" y="222069"/>
                  <a:pt x="1332412" y="117566"/>
                </a:cubicBezTo>
                <a:cubicBezTo>
                  <a:pt x="1495698" y="13063"/>
                  <a:pt x="1721032" y="6531"/>
                  <a:pt x="1946366" y="0"/>
                </a:cubicBezTo>
              </a:path>
            </a:pathLst>
          </a:custGeom>
          <a:noFill/>
          <a:ln w="25400" algn="ctr">
            <a:solidFill>
              <a:schemeClr val="tx1"/>
            </a:solidFill>
            <a:round/>
            <a:headEnd/>
            <a:tailEnd/>
          </a:ln>
        </p:spPr>
        <p:txBody>
          <a:bodyPr/>
          <a:lstStyle/>
          <a:p>
            <a:endParaRPr lang="en-GB" dirty="0"/>
          </a:p>
        </p:txBody>
      </p:sp>
      <p:sp>
        <p:nvSpPr>
          <p:cNvPr id="177" name="Rectangle 176"/>
          <p:cNvSpPr/>
          <p:nvPr/>
        </p:nvSpPr>
        <p:spPr>
          <a:xfrm>
            <a:off x="714375" y="785813"/>
            <a:ext cx="3262313" cy="954087"/>
          </a:xfrm>
          <a:prstGeom prst="rect">
            <a:avLst/>
          </a:prstGeom>
        </p:spPr>
        <p:txBody>
          <a:bodyPr wrap="none">
            <a:spAutoFit/>
          </a:bodyPr>
          <a:lstStyle/>
          <a:p>
            <a:pPr>
              <a:defRPr/>
            </a:pPr>
            <a:r>
              <a:rPr lang="en-GB" sz="2800" b="1" dirty="0">
                <a:solidFill>
                  <a:srgbClr val="FFFF00"/>
                </a:solidFill>
                <a:latin typeface="Arial" pitchFamily="34" charset="0"/>
              </a:rPr>
              <a:t>Attach outermost </a:t>
            </a:r>
          </a:p>
          <a:p>
            <a:pPr>
              <a:defRPr/>
            </a:pPr>
            <a:r>
              <a:rPr lang="en-GB" sz="2800" b="1" dirty="0">
                <a:solidFill>
                  <a:srgbClr val="FFFF00"/>
                </a:solidFill>
                <a:latin typeface="Arial" pitchFamily="34" charset="0"/>
              </a:rPr>
              <a:t>cable to glider</a:t>
            </a:r>
            <a:endParaRPr lang="en-US" sz="2000" b="1" dirty="0">
              <a:latin typeface="Arial" pitchFamily="34" charset="0"/>
            </a:endParaRPr>
          </a:p>
        </p:txBody>
      </p:sp>
      <p:sp>
        <p:nvSpPr>
          <p:cNvPr id="74" name="TextBox 73">
            <a:extLst>
              <a:ext uri="{FF2B5EF4-FFF2-40B4-BE49-F238E27FC236}">
                <a16:creationId xmlns:a16="http://schemas.microsoft.com/office/drawing/2014/main" id="{2AD9E12D-C935-4047-B778-A863E778BB6F}"/>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341617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4" descr="caravan"/>
          <p:cNvPicPr>
            <a:picLocks noChangeAspect="1" noChangeArrowheads="1"/>
          </p:cNvPicPr>
          <p:nvPr/>
        </p:nvPicPr>
        <p:blipFill>
          <a:blip r:embed="rId3" cstate="print"/>
          <a:srcRect/>
          <a:stretch>
            <a:fillRect/>
          </a:stretch>
        </p:blipFill>
        <p:spPr bwMode="auto">
          <a:xfrm>
            <a:off x="1403648" y="1268760"/>
            <a:ext cx="6408738" cy="4806950"/>
          </a:xfrm>
          <a:prstGeom prst="rect">
            <a:avLst/>
          </a:prstGeom>
          <a:noFill/>
          <a:ln w="9525">
            <a:noFill/>
            <a:miter lim="800000"/>
            <a:headEnd/>
            <a:tailEnd/>
          </a:ln>
        </p:spPr>
      </p:pic>
      <p:sp>
        <p:nvSpPr>
          <p:cNvPr id="13317" name="Text Box 5"/>
          <p:cNvSpPr txBox="1">
            <a:spLocks noChangeArrowheads="1"/>
          </p:cNvSpPr>
          <p:nvPr/>
        </p:nvSpPr>
        <p:spPr bwMode="auto">
          <a:xfrm>
            <a:off x="0" y="317027"/>
            <a:ext cx="9144000" cy="584200"/>
          </a:xfrm>
          <a:prstGeom prst="rect">
            <a:avLst/>
          </a:prstGeom>
          <a:noFill/>
          <a:ln w="9525">
            <a:noFill/>
            <a:miter lim="800000"/>
            <a:headEnd/>
            <a:tailEnd/>
          </a:ln>
          <a:effectLst/>
        </p:spPr>
        <p:txBody>
          <a:bodyPr>
            <a:spAutoFit/>
          </a:bodyPr>
          <a:lstStyle/>
          <a:p>
            <a:pPr algn="ctr">
              <a:defRPr/>
            </a:pPr>
            <a:r>
              <a:rPr lang="en-GB" sz="3200" b="1" dirty="0">
                <a:solidFill>
                  <a:srgbClr val="FFFF00"/>
                </a:solidFill>
                <a:latin typeface="Arial" pitchFamily="34" charset="0"/>
              </a:rPr>
              <a:t>Launch Caravan</a:t>
            </a:r>
          </a:p>
        </p:txBody>
      </p:sp>
      <p:sp>
        <p:nvSpPr>
          <p:cNvPr id="4" name="TextBox 3">
            <a:extLst>
              <a:ext uri="{FF2B5EF4-FFF2-40B4-BE49-F238E27FC236}">
                <a16:creationId xmlns:a16="http://schemas.microsoft.com/office/drawing/2014/main" id="{364CA933-507C-8D4C-9218-486C51CF80C9}"/>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297263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w"/>
          <p:cNvPicPr>
            <a:picLocks noChangeAspect="1" noChangeArrowheads="1"/>
          </p:cNvPicPr>
          <p:nvPr/>
        </p:nvPicPr>
        <p:blipFill>
          <a:blip r:embed="rId3" cstate="print"/>
          <a:srcRect/>
          <a:stretch>
            <a:fillRect/>
          </a:stretch>
        </p:blipFill>
        <p:spPr bwMode="auto">
          <a:xfrm>
            <a:off x="914400" y="533400"/>
            <a:ext cx="7467600" cy="1858963"/>
          </a:xfrm>
          <a:prstGeom prst="rect">
            <a:avLst/>
          </a:prstGeom>
          <a:noFill/>
          <a:ln w="9525">
            <a:noFill/>
            <a:miter lim="800000"/>
            <a:headEnd/>
            <a:tailEnd/>
          </a:ln>
        </p:spPr>
      </p:pic>
      <p:pic>
        <p:nvPicPr>
          <p:cNvPr id="37891" name="Picture 3" descr="ontow3"/>
          <p:cNvPicPr>
            <a:picLocks noChangeAspect="1" noChangeArrowheads="1"/>
          </p:cNvPicPr>
          <p:nvPr/>
        </p:nvPicPr>
        <p:blipFill>
          <a:blip r:embed="rId4" cstate="print"/>
          <a:srcRect/>
          <a:stretch>
            <a:fillRect/>
          </a:stretch>
        </p:blipFill>
        <p:spPr bwMode="auto">
          <a:xfrm>
            <a:off x="2339975" y="3429000"/>
            <a:ext cx="4572000" cy="2425700"/>
          </a:xfrm>
          <a:prstGeom prst="rect">
            <a:avLst/>
          </a:prstGeom>
          <a:noFill/>
          <a:ln w="9525">
            <a:noFill/>
            <a:miter lim="800000"/>
            <a:headEnd/>
            <a:tailEnd/>
          </a:ln>
        </p:spPr>
      </p:pic>
      <p:sp>
        <p:nvSpPr>
          <p:cNvPr id="37892" name="Text Box 4"/>
          <p:cNvSpPr txBox="1">
            <a:spLocks noChangeArrowheads="1"/>
          </p:cNvSpPr>
          <p:nvPr/>
        </p:nvSpPr>
        <p:spPr bwMode="auto">
          <a:xfrm>
            <a:off x="2339975" y="2636838"/>
            <a:ext cx="4191000" cy="584775"/>
          </a:xfrm>
          <a:prstGeom prst="rect">
            <a:avLst/>
          </a:prstGeom>
          <a:noFill/>
          <a:ln w="9525">
            <a:noFill/>
            <a:miter lim="800000"/>
            <a:headEnd/>
            <a:tailEnd/>
          </a:ln>
          <a:effectLst/>
        </p:spPr>
        <p:txBody>
          <a:bodyPr>
            <a:spAutoFit/>
          </a:bodyPr>
          <a:lstStyle/>
          <a:p>
            <a:pPr algn="ctr">
              <a:spcBef>
                <a:spcPct val="50000"/>
              </a:spcBef>
            </a:pPr>
            <a:r>
              <a:rPr lang="en-GB" sz="3200" b="1" dirty="0">
                <a:solidFill>
                  <a:srgbClr val="FFFF00"/>
                </a:solidFill>
                <a:latin typeface="Arial" pitchFamily="34" charset="0"/>
              </a:rPr>
              <a:t>Aero Tow</a:t>
            </a:r>
          </a:p>
        </p:txBody>
      </p:sp>
      <p:sp>
        <p:nvSpPr>
          <p:cNvPr id="5" name="TextBox 4">
            <a:extLst>
              <a:ext uri="{FF2B5EF4-FFF2-40B4-BE49-F238E27FC236}">
                <a16:creationId xmlns:a16="http://schemas.microsoft.com/office/drawing/2014/main" id="{B4E6BA57-839C-654C-808A-83A52357C5B8}"/>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110642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120" y="332656"/>
            <a:ext cx="9144000" cy="584200"/>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Viking – Instrument panel</a:t>
            </a:r>
          </a:p>
        </p:txBody>
      </p:sp>
      <p:pic>
        <p:nvPicPr>
          <p:cNvPr id="7" name="Picture 6" descr="111"/>
          <p:cNvPicPr>
            <a:picLocks noChangeAspect="1" noChangeArrowheads="1"/>
          </p:cNvPicPr>
          <p:nvPr/>
        </p:nvPicPr>
        <p:blipFill>
          <a:blip r:embed="rId3" cstate="print"/>
          <a:srcRect/>
          <a:stretch>
            <a:fillRect/>
          </a:stretch>
        </p:blipFill>
        <p:spPr bwMode="auto">
          <a:xfrm>
            <a:off x="798512" y="1340768"/>
            <a:ext cx="7546975" cy="4929187"/>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E2CC26E9-44A5-A947-82B4-FB7B256F5C98}"/>
              </a:ext>
            </a:extLst>
          </p:cNvPr>
          <p:cNvSpPr txBox="1"/>
          <p:nvPr/>
        </p:nvSpPr>
        <p:spPr>
          <a:xfrm>
            <a:off x="0" y="0"/>
            <a:ext cx="9144000" cy="307777"/>
          </a:xfrm>
          <a:prstGeom prst="rect">
            <a:avLst/>
          </a:prstGeom>
          <a:solidFill>
            <a:srgbClr val="FFFF00"/>
          </a:solidFill>
        </p:spPr>
        <p:txBody>
          <a:bodyPr wrap="square" rtlCol="0">
            <a:spAutoFit/>
          </a:bodyPr>
          <a:lstStyle/>
          <a:p>
            <a:pPr algn="ctr"/>
            <a:r>
              <a:rPr lang="en-GB" sz="1400" b="1" dirty="0">
                <a:solidFill>
                  <a:schemeClr val="bg2"/>
                </a:solidFill>
              </a:rPr>
              <a:t>MERIT</a:t>
            </a:r>
            <a:endParaRPr lang="en-GB" b="1" dirty="0">
              <a:solidFill>
                <a:schemeClr val="bg2"/>
              </a:solidFill>
            </a:endParaRPr>
          </a:p>
        </p:txBody>
      </p:sp>
    </p:spTree>
    <p:extLst>
      <p:ext uri="{BB962C8B-B14F-4D97-AF65-F5344CB8AC3E}">
        <p14:creationId xmlns:p14="http://schemas.microsoft.com/office/powerpoint/2010/main" val="414653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cstate="print"/>
          <a:srcRect/>
          <a:stretch>
            <a:fillRect/>
          </a:stretch>
        </p:blipFill>
        <p:spPr bwMode="auto">
          <a:xfrm>
            <a:off x="827088" y="1557338"/>
            <a:ext cx="7489825" cy="4032250"/>
          </a:xfrm>
          <a:prstGeom prst="rect">
            <a:avLst/>
          </a:prstGeom>
          <a:noFill/>
          <a:ln w="9525">
            <a:noFill/>
            <a:miter lim="800000"/>
            <a:headEnd/>
            <a:tailEnd/>
          </a:ln>
        </p:spPr>
      </p:pic>
      <p:sp>
        <p:nvSpPr>
          <p:cNvPr id="40963" name="Text Box 4"/>
          <p:cNvSpPr txBox="1">
            <a:spLocks noChangeArrowheads="1"/>
          </p:cNvSpPr>
          <p:nvPr/>
        </p:nvSpPr>
        <p:spPr bwMode="auto">
          <a:xfrm>
            <a:off x="0" y="307777"/>
            <a:ext cx="9144000" cy="584200"/>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Airbrakes</a:t>
            </a:r>
          </a:p>
        </p:txBody>
      </p:sp>
      <p:sp>
        <p:nvSpPr>
          <p:cNvPr id="4" name="TextBox 3">
            <a:extLst>
              <a:ext uri="{FF2B5EF4-FFF2-40B4-BE49-F238E27FC236}">
                <a16:creationId xmlns:a16="http://schemas.microsoft.com/office/drawing/2014/main" id="{27771386-8B82-9C47-A0B5-718AAC5A7B78}"/>
              </a:ext>
            </a:extLst>
          </p:cNvPr>
          <p:cNvSpPr txBox="1"/>
          <p:nvPr/>
        </p:nvSpPr>
        <p:spPr>
          <a:xfrm>
            <a:off x="0" y="0"/>
            <a:ext cx="9144000" cy="307777"/>
          </a:xfrm>
          <a:prstGeom prst="rect">
            <a:avLst/>
          </a:prstGeom>
          <a:solidFill>
            <a:srgbClr val="FFFF00"/>
          </a:solidFill>
        </p:spPr>
        <p:txBody>
          <a:bodyPr wrap="square" rtlCol="0">
            <a:spAutoFit/>
          </a:bodyPr>
          <a:lstStyle/>
          <a:p>
            <a:pPr algn="ctr"/>
            <a:r>
              <a:rPr lang="en-GB" sz="1400" b="1" dirty="0">
                <a:solidFill>
                  <a:schemeClr val="bg2"/>
                </a:solidFill>
              </a:rPr>
              <a:t>MERIT</a:t>
            </a:r>
            <a:endParaRPr lang="en-GB" b="1" dirty="0">
              <a:solidFill>
                <a:schemeClr val="bg2"/>
              </a:solidFill>
            </a:endParaRPr>
          </a:p>
        </p:txBody>
      </p:sp>
    </p:spTree>
    <p:extLst>
      <p:ext uri="{BB962C8B-B14F-4D97-AF65-F5344CB8AC3E}">
        <p14:creationId xmlns:p14="http://schemas.microsoft.com/office/powerpoint/2010/main" val="163466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2145695" y="309542"/>
            <a:ext cx="4852610" cy="535531"/>
          </a:xfrm>
        </p:spPr>
        <p:txBody>
          <a:bodyPr/>
          <a:lstStyle/>
          <a:p>
            <a:pPr algn="ctr" eaLnBrk="1" hangingPunct="1"/>
            <a:r>
              <a:rPr lang="en-GB" sz="3200" b="1" dirty="0">
                <a:solidFill>
                  <a:srgbClr val="FFFF00"/>
                </a:solidFill>
                <a:latin typeface="Arial" pitchFamily="34" charset="0"/>
              </a:rPr>
              <a:t>Vertical Speed Indicator</a:t>
            </a:r>
          </a:p>
        </p:txBody>
      </p:sp>
      <p:sp>
        <p:nvSpPr>
          <p:cNvPr id="14340" name="Text Box 4"/>
          <p:cNvSpPr txBox="1">
            <a:spLocks noChangeArrowheads="1"/>
          </p:cNvSpPr>
          <p:nvPr/>
        </p:nvSpPr>
        <p:spPr bwMode="auto">
          <a:xfrm>
            <a:off x="0" y="5084763"/>
            <a:ext cx="9144000" cy="584775"/>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Why is this important in a glider?</a:t>
            </a:r>
          </a:p>
        </p:txBody>
      </p:sp>
      <p:pic>
        <p:nvPicPr>
          <p:cNvPr id="41988" name="Picture 6" descr="vsi"/>
          <p:cNvPicPr>
            <a:picLocks noChangeAspect="1" noChangeArrowheads="1"/>
          </p:cNvPicPr>
          <p:nvPr/>
        </p:nvPicPr>
        <p:blipFill>
          <a:blip r:embed="rId3" cstate="print"/>
          <a:srcRect/>
          <a:stretch>
            <a:fillRect/>
          </a:stretch>
        </p:blipFill>
        <p:spPr bwMode="auto">
          <a:xfrm>
            <a:off x="2819400" y="1268413"/>
            <a:ext cx="3505200" cy="3505200"/>
          </a:xfrm>
          <a:prstGeom prst="rect">
            <a:avLst/>
          </a:prstGeom>
          <a:noFill/>
          <a:ln w="9525">
            <a:noFill/>
            <a:miter lim="800000"/>
            <a:headEnd/>
            <a:tailEnd/>
          </a:ln>
        </p:spPr>
      </p:pic>
      <p:sp>
        <p:nvSpPr>
          <p:cNvPr id="5" name="TextBox 4">
            <a:extLst>
              <a:ext uri="{FF2B5EF4-FFF2-40B4-BE49-F238E27FC236}">
                <a16:creationId xmlns:a16="http://schemas.microsoft.com/office/drawing/2014/main" id="{5F620C30-AF61-B148-AA44-551BFE0659F2}"/>
              </a:ext>
            </a:extLst>
          </p:cNvPr>
          <p:cNvSpPr txBox="1"/>
          <p:nvPr/>
        </p:nvSpPr>
        <p:spPr>
          <a:xfrm>
            <a:off x="0" y="0"/>
            <a:ext cx="9144000" cy="307777"/>
          </a:xfrm>
          <a:prstGeom prst="rect">
            <a:avLst/>
          </a:prstGeom>
          <a:solidFill>
            <a:srgbClr val="FFFF00"/>
          </a:solidFill>
        </p:spPr>
        <p:txBody>
          <a:bodyPr wrap="square" rtlCol="0">
            <a:spAutoFit/>
          </a:bodyPr>
          <a:lstStyle/>
          <a:p>
            <a:pPr algn="ctr"/>
            <a:r>
              <a:rPr lang="en-GB" sz="1400" b="1" dirty="0">
                <a:solidFill>
                  <a:schemeClr val="bg2"/>
                </a:solidFill>
              </a:rPr>
              <a:t>MERIT</a:t>
            </a:r>
            <a:endParaRPr lang="en-GB" b="1" dirty="0">
              <a:solidFill>
                <a:schemeClr val="bg2"/>
              </a:solidFill>
            </a:endParaRPr>
          </a:p>
        </p:txBody>
      </p:sp>
    </p:spTree>
    <p:extLst>
      <p:ext uri="{BB962C8B-B14F-4D97-AF65-F5344CB8AC3E}">
        <p14:creationId xmlns:p14="http://schemas.microsoft.com/office/powerpoint/2010/main" val="83900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4932363" y="1052513"/>
            <a:ext cx="3200400" cy="584775"/>
          </a:xfrm>
          <a:prstGeom prst="rect">
            <a:avLst/>
          </a:prstGeom>
          <a:noFill/>
          <a:ln w="9525">
            <a:noFill/>
            <a:miter lim="800000"/>
            <a:headEnd/>
            <a:tailEnd/>
          </a:ln>
        </p:spPr>
        <p:txBody>
          <a:bodyPr>
            <a:spAutoFit/>
          </a:bodyPr>
          <a:lstStyle/>
          <a:p>
            <a:pPr>
              <a:spcBef>
                <a:spcPct val="50000"/>
              </a:spcBef>
            </a:pPr>
            <a:r>
              <a:rPr lang="en-GB" sz="3200" b="1" dirty="0">
                <a:solidFill>
                  <a:srgbClr val="FFFF00"/>
                </a:solidFill>
                <a:latin typeface="Arial" pitchFamily="34" charset="0"/>
              </a:rPr>
              <a:t>Thermal</a:t>
            </a:r>
          </a:p>
        </p:txBody>
      </p:sp>
      <p:sp>
        <p:nvSpPr>
          <p:cNvPr id="15365" name="Text Box 5"/>
          <p:cNvSpPr txBox="1">
            <a:spLocks noChangeArrowheads="1"/>
          </p:cNvSpPr>
          <p:nvPr/>
        </p:nvSpPr>
        <p:spPr bwMode="auto">
          <a:xfrm>
            <a:off x="4284663" y="2492375"/>
            <a:ext cx="4103687" cy="461665"/>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latin typeface="Arial" pitchFamily="34" charset="0"/>
              </a:rPr>
              <a:t>Sunlight heats ground</a:t>
            </a:r>
          </a:p>
        </p:txBody>
      </p:sp>
      <p:sp>
        <p:nvSpPr>
          <p:cNvPr id="15366" name="Text Box 6"/>
          <p:cNvSpPr txBox="1">
            <a:spLocks noChangeArrowheads="1"/>
          </p:cNvSpPr>
          <p:nvPr/>
        </p:nvSpPr>
        <p:spPr bwMode="auto">
          <a:xfrm>
            <a:off x="4284663" y="3287713"/>
            <a:ext cx="3276600" cy="461665"/>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latin typeface="Arial" pitchFamily="34" charset="0"/>
              </a:rPr>
              <a:t>Ground warms air</a:t>
            </a:r>
          </a:p>
        </p:txBody>
      </p:sp>
      <p:sp>
        <p:nvSpPr>
          <p:cNvPr id="15367" name="Text Box 7"/>
          <p:cNvSpPr txBox="1">
            <a:spLocks noChangeArrowheads="1"/>
          </p:cNvSpPr>
          <p:nvPr/>
        </p:nvSpPr>
        <p:spPr bwMode="auto">
          <a:xfrm>
            <a:off x="4284663" y="4076700"/>
            <a:ext cx="3429000" cy="461665"/>
          </a:xfrm>
          <a:prstGeom prst="rect">
            <a:avLst/>
          </a:prstGeom>
          <a:noFill/>
          <a:ln w="9525">
            <a:noFill/>
            <a:miter lim="800000"/>
            <a:headEnd/>
            <a:tailEnd/>
          </a:ln>
        </p:spPr>
        <p:txBody>
          <a:bodyPr>
            <a:spAutoFit/>
          </a:bodyPr>
          <a:lstStyle/>
          <a:p>
            <a:pPr>
              <a:spcBef>
                <a:spcPct val="50000"/>
              </a:spcBef>
            </a:pPr>
            <a:r>
              <a:rPr lang="en-GB" sz="2400" b="1" dirty="0">
                <a:solidFill>
                  <a:srgbClr val="FFFF00"/>
                </a:solidFill>
                <a:latin typeface="Arial" pitchFamily="34" charset="0"/>
              </a:rPr>
              <a:t>Warm air rises</a:t>
            </a:r>
          </a:p>
        </p:txBody>
      </p:sp>
      <p:pic>
        <p:nvPicPr>
          <p:cNvPr id="43014" name="Picture 9" descr="lift.jpg"/>
          <p:cNvPicPr>
            <a:picLocks noChangeAspect="1"/>
          </p:cNvPicPr>
          <p:nvPr/>
        </p:nvPicPr>
        <p:blipFill>
          <a:blip r:embed="rId3" cstate="print"/>
          <a:srcRect/>
          <a:stretch>
            <a:fillRect/>
          </a:stretch>
        </p:blipFill>
        <p:spPr bwMode="auto">
          <a:xfrm>
            <a:off x="1115616" y="980728"/>
            <a:ext cx="2933700" cy="5024438"/>
          </a:xfrm>
          <a:prstGeom prst="rect">
            <a:avLst/>
          </a:prstGeom>
          <a:noFill/>
          <a:ln w="9525">
            <a:noFill/>
            <a:miter lim="800000"/>
            <a:headEnd/>
            <a:tailEnd/>
          </a:ln>
        </p:spPr>
      </p:pic>
      <p:sp>
        <p:nvSpPr>
          <p:cNvPr id="7" name="TextBox 6">
            <a:extLst>
              <a:ext uri="{FF2B5EF4-FFF2-40B4-BE49-F238E27FC236}">
                <a16:creationId xmlns:a16="http://schemas.microsoft.com/office/drawing/2014/main" id="{AE2C8A4A-1658-694F-A29C-490F8699FB0A}"/>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2177474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 calcmode="lin" valueType="num">
                                      <p:cBhvr additive="base">
                                        <p:cTn id="13" dur="500" fill="hold"/>
                                        <p:tgtEl>
                                          <p:spTgt spid="15366"/>
                                        </p:tgtEl>
                                        <p:attrNameLst>
                                          <p:attrName>ppt_x</p:attrName>
                                        </p:attrNameLst>
                                      </p:cBhvr>
                                      <p:tavLst>
                                        <p:tav tm="0">
                                          <p:val>
                                            <p:strVal val="#ppt_x"/>
                                          </p:val>
                                        </p:tav>
                                        <p:tav tm="100000">
                                          <p:val>
                                            <p:strVal val="#ppt_x"/>
                                          </p:val>
                                        </p:tav>
                                      </p:tavLst>
                                    </p:anim>
                                    <p:anim calcmode="lin" valueType="num">
                                      <p:cBhvr additive="base">
                                        <p:cTn id="14"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additive="base">
                                        <p:cTn id="19" dur="500" fill="hold"/>
                                        <p:tgtEl>
                                          <p:spTgt spid="15367"/>
                                        </p:tgtEl>
                                        <p:attrNameLst>
                                          <p:attrName>ppt_x</p:attrName>
                                        </p:attrNameLst>
                                      </p:cBhvr>
                                      <p:tavLst>
                                        <p:tav tm="0">
                                          <p:val>
                                            <p:strVal val="#ppt_x"/>
                                          </p:val>
                                        </p:tav>
                                        <p:tav tm="100000">
                                          <p:val>
                                            <p:strVal val="#ppt_x"/>
                                          </p:val>
                                        </p:tav>
                                      </p:tavLst>
                                    </p:anim>
                                    <p:anim calcmode="lin" valueType="num">
                                      <p:cBhvr additive="base">
                                        <p:cTn id="20"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536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85750" y="5643563"/>
            <a:ext cx="8643938" cy="357187"/>
          </a:xfrm>
          <a:prstGeom prst="rect">
            <a:avLst/>
          </a:prstGeom>
          <a:solidFill>
            <a:srgbClr val="92D050"/>
          </a:solidFill>
          <a:ln w="76200" algn="ctr">
            <a:noFill/>
            <a:round/>
            <a:headEnd/>
            <a:tailEnd type="triangle" w="med" len="med"/>
          </a:ln>
        </p:spPr>
        <p:txBody>
          <a:bodyPr/>
          <a:lstStyle/>
          <a:p>
            <a:endParaRPr lang="en-GB" dirty="0"/>
          </a:p>
        </p:txBody>
      </p:sp>
      <p:pic>
        <p:nvPicPr>
          <p:cNvPr id="44035" name="Picture 5" descr="cloud.gif"/>
          <p:cNvPicPr>
            <a:picLocks noChangeAspect="1"/>
          </p:cNvPicPr>
          <p:nvPr/>
        </p:nvPicPr>
        <p:blipFill>
          <a:blip r:embed="rId3" cstate="print"/>
          <a:srcRect/>
          <a:stretch>
            <a:fillRect/>
          </a:stretch>
        </p:blipFill>
        <p:spPr bwMode="auto">
          <a:xfrm rot="338653">
            <a:off x="3571875" y="1735138"/>
            <a:ext cx="3389313" cy="1617662"/>
          </a:xfrm>
          <a:prstGeom prst="rect">
            <a:avLst/>
          </a:prstGeom>
          <a:noFill/>
          <a:ln w="9525">
            <a:noFill/>
            <a:miter lim="800000"/>
            <a:headEnd/>
            <a:tailEnd/>
          </a:ln>
        </p:spPr>
      </p:pic>
      <p:sp>
        <p:nvSpPr>
          <p:cNvPr id="44036" name="Sun 6"/>
          <p:cNvSpPr>
            <a:spLocks noChangeArrowheads="1"/>
          </p:cNvSpPr>
          <p:nvPr/>
        </p:nvSpPr>
        <p:spPr bwMode="auto">
          <a:xfrm>
            <a:off x="214313" y="1214438"/>
            <a:ext cx="1714500" cy="1571625"/>
          </a:xfrm>
          <a:prstGeom prst="sun">
            <a:avLst>
              <a:gd name="adj" fmla="val 25000"/>
            </a:avLst>
          </a:prstGeom>
          <a:solidFill>
            <a:srgbClr val="FFFF00"/>
          </a:solidFill>
          <a:ln w="76200" algn="ctr">
            <a:solidFill>
              <a:srgbClr val="FFFF00"/>
            </a:solidFill>
            <a:round/>
            <a:headEnd/>
            <a:tailEnd type="triangle" w="med" len="med"/>
          </a:ln>
        </p:spPr>
        <p:txBody>
          <a:bodyPr/>
          <a:lstStyle/>
          <a:p>
            <a:endParaRPr lang="en-GB" dirty="0"/>
          </a:p>
        </p:txBody>
      </p:sp>
      <p:cxnSp>
        <p:nvCxnSpPr>
          <p:cNvPr id="44037" name="Straight Arrow Connector 8"/>
          <p:cNvCxnSpPr>
            <a:cxnSpLocks noChangeShapeType="1"/>
          </p:cNvCxnSpPr>
          <p:nvPr/>
        </p:nvCxnSpPr>
        <p:spPr bwMode="auto">
          <a:xfrm>
            <a:off x="285750" y="4572000"/>
            <a:ext cx="1214438" cy="1588"/>
          </a:xfrm>
          <a:prstGeom prst="straightConnector1">
            <a:avLst/>
          </a:prstGeom>
          <a:noFill/>
          <a:ln w="76200" algn="ctr">
            <a:solidFill>
              <a:schemeClr val="tx1"/>
            </a:solidFill>
            <a:round/>
            <a:headEnd/>
            <a:tailEnd type="arrow" w="med" len="med"/>
          </a:ln>
        </p:spPr>
      </p:cxnSp>
      <p:cxnSp>
        <p:nvCxnSpPr>
          <p:cNvPr id="44038" name="Straight Arrow Connector 9"/>
          <p:cNvCxnSpPr>
            <a:cxnSpLocks noChangeShapeType="1"/>
          </p:cNvCxnSpPr>
          <p:nvPr/>
        </p:nvCxnSpPr>
        <p:spPr bwMode="auto">
          <a:xfrm>
            <a:off x="285750" y="5000625"/>
            <a:ext cx="1214438" cy="1588"/>
          </a:xfrm>
          <a:prstGeom prst="straightConnector1">
            <a:avLst/>
          </a:prstGeom>
          <a:noFill/>
          <a:ln w="76200" algn="ctr">
            <a:solidFill>
              <a:schemeClr val="tx1"/>
            </a:solidFill>
            <a:round/>
            <a:headEnd/>
            <a:tailEnd type="arrow" w="med" len="med"/>
          </a:ln>
        </p:spPr>
      </p:cxnSp>
      <p:cxnSp>
        <p:nvCxnSpPr>
          <p:cNvPr id="44039" name="Straight Arrow Connector 10"/>
          <p:cNvCxnSpPr>
            <a:cxnSpLocks noChangeShapeType="1"/>
          </p:cNvCxnSpPr>
          <p:nvPr/>
        </p:nvCxnSpPr>
        <p:spPr bwMode="auto">
          <a:xfrm>
            <a:off x="285750" y="5429250"/>
            <a:ext cx="1214438" cy="1588"/>
          </a:xfrm>
          <a:prstGeom prst="straightConnector1">
            <a:avLst/>
          </a:prstGeom>
          <a:noFill/>
          <a:ln w="76200" algn="ctr">
            <a:solidFill>
              <a:schemeClr val="tx1"/>
            </a:solidFill>
            <a:round/>
            <a:headEnd/>
            <a:tailEnd type="arrow" w="med" len="med"/>
          </a:ln>
        </p:spPr>
      </p:cxnSp>
      <p:cxnSp>
        <p:nvCxnSpPr>
          <p:cNvPr id="44040" name="Straight Connector 12"/>
          <p:cNvCxnSpPr>
            <a:cxnSpLocks noChangeShapeType="1"/>
          </p:cNvCxnSpPr>
          <p:nvPr/>
        </p:nvCxnSpPr>
        <p:spPr bwMode="auto">
          <a:xfrm rot="5400000" flipH="1" flipV="1">
            <a:off x="1885951" y="3803650"/>
            <a:ext cx="2882900" cy="511175"/>
          </a:xfrm>
          <a:prstGeom prst="line">
            <a:avLst/>
          </a:prstGeom>
          <a:noFill/>
          <a:ln w="25400" algn="ctr">
            <a:solidFill>
              <a:schemeClr val="tx1"/>
            </a:solidFill>
            <a:prstDash val="dash"/>
            <a:round/>
            <a:headEnd/>
            <a:tailEnd/>
          </a:ln>
        </p:spPr>
      </p:cxnSp>
      <p:cxnSp>
        <p:nvCxnSpPr>
          <p:cNvPr id="44041" name="Straight Connector 13"/>
          <p:cNvCxnSpPr>
            <a:cxnSpLocks noChangeShapeType="1"/>
          </p:cNvCxnSpPr>
          <p:nvPr/>
        </p:nvCxnSpPr>
        <p:spPr bwMode="auto">
          <a:xfrm rot="16200000" flipV="1">
            <a:off x="5756275" y="3827463"/>
            <a:ext cx="2928937" cy="560388"/>
          </a:xfrm>
          <a:prstGeom prst="line">
            <a:avLst/>
          </a:prstGeom>
          <a:noFill/>
          <a:ln w="25400" algn="ctr">
            <a:solidFill>
              <a:schemeClr val="tx1"/>
            </a:solidFill>
            <a:prstDash val="dash"/>
            <a:round/>
            <a:headEnd/>
            <a:tailEnd/>
          </a:ln>
        </p:spPr>
      </p:cxnSp>
      <p:cxnSp>
        <p:nvCxnSpPr>
          <p:cNvPr id="44042" name="Straight Connector 18"/>
          <p:cNvCxnSpPr>
            <a:cxnSpLocks noChangeShapeType="1"/>
          </p:cNvCxnSpPr>
          <p:nvPr/>
        </p:nvCxnSpPr>
        <p:spPr bwMode="auto">
          <a:xfrm rot="16200000" flipH="1">
            <a:off x="250031" y="2821782"/>
            <a:ext cx="2928937" cy="2571750"/>
          </a:xfrm>
          <a:prstGeom prst="line">
            <a:avLst/>
          </a:prstGeom>
          <a:noFill/>
          <a:ln w="76200" algn="ctr">
            <a:solidFill>
              <a:srgbClr val="FFFF00"/>
            </a:solidFill>
            <a:round/>
            <a:headEnd/>
            <a:tailEnd type="triangle" w="med" len="med"/>
          </a:ln>
        </p:spPr>
      </p:cxnSp>
      <p:cxnSp>
        <p:nvCxnSpPr>
          <p:cNvPr id="44043" name="Straight Connector 20"/>
          <p:cNvCxnSpPr>
            <a:cxnSpLocks noChangeShapeType="1"/>
          </p:cNvCxnSpPr>
          <p:nvPr/>
        </p:nvCxnSpPr>
        <p:spPr bwMode="auto">
          <a:xfrm>
            <a:off x="2000250" y="2071688"/>
            <a:ext cx="1428750" cy="1357312"/>
          </a:xfrm>
          <a:prstGeom prst="line">
            <a:avLst/>
          </a:prstGeom>
          <a:noFill/>
          <a:ln w="76200" algn="ctr">
            <a:solidFill>
              <a:srgbClr val="FFFF00"/>
            </a:solidFill>
            <a:round/>
            <a:headEnd/>
            <a:tailEnd type="triangle" w="med" len="med"/>
          </a:ln>
        </p:spPr>
      </p:cxnSp>
      <p:cxnSp>
        <p:nvCxnSpPr>
          <p:cNvPr id="44044" name="Straight Connector 22"/>
          <p:cNvCxnSpPr>
            <a:cxnSpLocks noChangeShapeType="1"/>
          </p:cNvCxnSpPr>
          <p:nvPr/>
        </p:nvCxnSpPr>
        <p:spPr bwMode="auto">
          <a:xfrm>
            <a:off x="1785938" y="2643188"/>
            <a:ext cx="1571625" cy="1500187"/>
          </a:xfrm>
          <a:prstGeom prst="line">
            <a:avLst/>
          </a:prstGeom>
          <a:noFill/>
          <a:ln w="76200" algn="ctr">
            <a:solidFill>
              <a:srgbClr val="FFFF00"/>
            </a:solidFill>
            <a:round/>
            <a:headEnd/>
            <a:tailEnd type="triangle" w="med" len="med"/>
          </a:ln>
        </p:spPr>
      </p:cxnSp>
      <p:cxnSp>
        <p:nvCxnSpPr>
          <p:cNvPr id="44045" name="Straight Connector 24"/>
          <p:cNvCxnSpPr>
            <a:cxnSpLocks noChangeShapeType="1"/>
          </p:cNvCxnSpPr>
          <p:nvPr/>
        </p:nvCxnSpPr>
        <p:spPr bwMode="auto">
          <a:xfrm rot="16200000" flipH="1">
            <a:off x="1178719" y="2893219"/>
            <a:ext cx="2071688" cy="2000250"/>
          </a:xfrm>
          <a:prstGeom prst="line">
            <a:avLst/>
          </a:prstGeom>
          <a:noFill/>
          <a:ln w="76200" algn="ctr">
            <a:solidFill>
              <a:srgbClr val="FFFF00"/>
            </a:solidFill>
            <a:round/>
            <a:headEnd/>
            <a:tailEnd type="triangle" w="med" len="med"/>
          </a:ln>
        </p:spPr>
      </p:cxnSp>
      <p:cxnSp>
        <p:nvCxnSpPr>
          <p:cNvPr id="44046" name="Straight Connector 33"/>
          <p:cNvCxnSpPr>
            <a:cxnSpLocks noChangeShapeType="1"/>
          </p:cNvCxnSpPr>
          <p:nvPr/>
        </p:nvCxnSpPr>
        <p:spPr bwMode="auto">
          <a:xfrm>
            <a:off x="3071813" y="5643563"/>
            <a:ext cx="4429125" cy="1587"/>
          </a:xfrm>
          <a:prstGeom prst="line">
            <a:avLst/>
          </a:prstGeom>
          <a:noFill/>
          <a:ln w="76200" algn="ctr">
            <a:solidFill>
              <a:schemeClr val="tx1"/>
            </a:solidFill>
            <a:round/>
            <a:headEnd/>
            <a:tailEnd/>
          </a:ln>
        </p:spPr>
      </p:cxnSp>
      <p:sp>
        <p:nvSpPr>
          <p:cNvPr id="44047" name="TextBox 40"/>
          <p:cNvSpPr txBox="1">
            <a:spLocks noChangeArrowheads="1"/>
          </p:cNvSpPr>
          <p:nvPr/>
        </p:nvSpPr>
        <p:spPr bwMode="auto">
          <a:xfrm>
            <a:off x="357188" y="4572000"/>
            <a:ext cx="711200" cy="369888"/>
          </a:xfrm>
          <a:prstGeom prst="rect">
            <a:avLst/>
          </a:prstGeom>
          <a:noFill/>
          <a:ln w="9525">
            <a:noFill/>
            <a:miter lim="800000"/>
            <a:headEnd/>
            <a:tailEnd/>
          </a:ln>
        </p:spPr>
        <p:txBody>
          <a:bodyPr wrap="none">
            <a:spAutoFit/>
          </a:bodyPr>
          <a:lstStyle/>
          <a:p>
            <a:r>
              <a:rPr lang="en-GB" dirty="0">
                <a:latin typeface="Arial" pitchFamily="34" charset="0"/>
              </a:rPr>
              <a:t>Wind</a:t>
            </a:r>
          </a:p>
        </p:txBody>
      </p:sp>
      <p:cxnSp>
        <p:nvCxnSpPr>
          <p:cNvPr id="44048" name="Straight Arrow Connector 41"/>
          <p:cNvCxnSpPr>
            <a:cxnSpLocks noChangeShapeType="1"/>
          </p:cNvCxnSpPr>
          <p:nvPr/>
        </p:nvCxnSpPr>
        <p:spPr bwMode="auto">
          <a:xfrm>
            <a:off x="285750" y="4143375"/>
            <a:ext cx="1214438" cy="1588"/>
          </a:xfrm>
          <a:prstGeom prst="straightConnector1">
            <a:avLst/>
          </a:prstGeom>
          <a:noFill/>
          <a:ln w="76200" algn="ctr">
            <a:solidFill>
              <a:schemeClr val="tx1"/>
            </a:solidFill>
            <a:round/>
            <a:headEnd/>
            <a:tailEnd type="arrow" w="med" len="med"/>
          </a:ln>
        </p:spPr>
      </p:cxnSp>
      <p:sp>
        <p:nvSpPr>
          <p:cNvPr id="44049" name="TextBox 42"/>
          <p:cNvSpPr txBox="1">
            <a:spLocks noChangeArrowheads="1"/>
          </p:cNvSpPr>
          <p:nvPr/>
        </p:nvSpPr>
        <p:spPr bwMode="auto">
          <a:xfrm>
            <a:off x="3929063" y="5643563"/>
            <a:ext cx="2646362" cy="369887"/>
          </a:xfrm>
          <a:prstGeom prst="rect">
            <a:avLst/>
          </a:prstGeom>
          <a:noFill/>
          <a:ln w="9525">
            <a:noFill/>
            <a:miter lim="800000"/>
            <a:headEnd/>
            <a:tailEnd/>
          </a:ln>
        </p:spPr>
        <p:txBody>
          <a:bodyPr wrap="none">
            <a:spAutoFit/>
          </a:bodyPr>
          <a:lstStyle/>
          <a:p>
            <a:r>
              <a:rPr lang="en-GB" dirty="0">
                <a:latin typeface="Arial" pitchFamily="34" charset="0"/>
              </a:rPr>
              <a:t>Concrete area of airfield</a:t>
            </a:r>
          </a:p>
        </p:txBody>
      </p:sp>
      <p:sp>
        <p:nvSpPr>
          <p:cNvPr id="44050" name="TextBox 43"/>
          <p:cNvSpPr txBox="1">
            <a:spLocks noChangeArrowheads="1"/>
          </p:cNvSpPr>
          <p:nvPr/>
        </p:nvSpPr>
        <p:spPr bwMode="auto">
          <a:xfrm>
            <a:off x="4286250" y="4357688"/>
            <a:ext cx="1727200" cy="646112"/>
          </a:xfrm>
          <a:prstGeom prst="rect">
            <a:avLst/>
          </a:prstGeom>
          <a:noFill/>
          <a:ln w="9525">
            <a:noFill/>
            <a:miter lim="800000"/>
            <a:headEnd/>
            <a:tailEnd/>
          </a:ln>
        </p:spPr>
        <p:txBody>
          <a:bodyPr wrap="none">
            <a:spAutoFit/>
          </a:bodyPr>
          <a:lstStyle/>
          <a:p>
            <a:pPr algn="ctr"/>
            <a:r>
              <a:rPr lang="en-GB" dirty="0">
                <a:latin typeface="Arial" pitchFamily="34" charset="0"/>
              </a:rPr>
              <a:t>Warm air rising</a:t>
            </a:r>
          </a:p>
          <a:p>
            <a:pPr algn="ctr"/>
            <a:r>
              <a:rPr lang="en-GB" dirty="0">
                <a:latin typeface="Arial" pitchFamily="34" charset="0"/>
              </a:rPr>
              <a:t>(thermals)</a:t>
            </a:r>
          </a:p>
        </p:txBody>
      </p:sp>
      <p:sp>
        <p:nvSpPr>
          <p:cNvPr id="44051" name="TextBox 44"/>
          <p:cNvSpPr txBox="1">
            <a:spLocks noChangeArrowheads="1"/>
          </p:cNvSpPr>
          <p:nvPr/>
        </p:nvSpPr>
        <p:spPr bwMode="auto">
          <a:xfrm>
            <a:off x="4214813" y="862013"/>
            <a:ext cx="2143125" cy="923925"/>
          </a:xfrm>
          <a:prstGeom prst="rect">
            <a:avLst/>
          </a:prstGeom>
          <a:noFill/>
          <a:ln w="9525">
            <a:noFill/>
            <a:miter lim="800000"/>
            <a:headEnd/>
            <a:tailEnd/>
          </a:ln>
        </p:spPr>
        <p:txBody>
          <a:bodyPr>
            <a:spAutoFit/>
          </a:bodyPr>
          <a:lstStyle/>
          <a:p>
            <a:pPr algn="ctr"/>
            <a:r>
              <a:rPr lang="en-GB" dirty="0">
                <a:latin typeface="Arial" pitchFamily="34" charset="0"/>
              </a:rPr>
              <a:t>Cumulus cloud formed by rising area</a:t>
            </a:r>
          </a:p>
        </p:txBody>
      </p:sp>
      <p:sp>
        <p:nvSpPr>
          <p:cNvPr id="46" name="TextBox 45"/>
          <p:cNvSpPr txBox="1"/>
          <p:nvPr/>
        </p:nvSpPr>
        <p:spPr>
          <a:xfrm rot="2736192">
            <a:off x="1512094" y="3277394"/>
            <a:ext cx="1343025" cy="369887"/>
          </a:xfrm>
          <a:prstGeom prst="rect">
            <a:avLst/>
          </a:prstGeom>
          <a:noFill/>
        </p:spPr>
        <p:txBody>
          <a:bodyPr wrap="none">
            <a:spAutoFit/>
          </a:bodyPr>
          <a:lstStyle/>
          <a:p>
            <a:pPr>
              <a:defRPr/>
            </a:pPr>
            <a:r>
              <a:rPr lang="en-GB" dirty="0">
                <a:solidFill>
                  <a:srgbClr val="FFFF00"/>
                </a:solidFill>
                <a:effectLst>
                  <a:outerShdw blurRad="38100" dist="38100" dir="2700000" algn="tl">
                    <a:srgbClr val="000000">
                      <a:alpha val="43137"/>
                    </a:srgbClr>
                  </a:outerShdw>
                </a:effectLst>
                <a:latin typeface="Arial" pitchFamily="34" charset="0"/>
              </a:rPr>
              <a:t>Sun’s Rays</a:t>
            </a:r>
          </a:p>
        </p:txBody>
      </p:sp>
      <p:sp>
        <p:nvSpPr>
          <p:cNvPr id="44053" name="TextBox 46"/>
          <p:cNvSpPr txBox="1">
            <a:spLocks noChangeArrowheads="1"/>
          </p:cNvSpPr>
          <p:nvPr/>
        </p:nvSpPr>
        <p:spPr bwMode="auto">
          <a:xfrm>
            <a:off x="7631113" y="1857375"/>
            <a:ext cx="1370012" cy="646113"/>
          </a:xfrm>
          <a:prstGeom prst="rect">
            <a:avLst/>
          </a:prstGeom>
          <a:noFill/>
          <a:ln w="9525">
            <a:noFill/>
            <a:miter lim="800000"/>
            <a:headEnd/>
            <a:tailEnd/>
          </a:ln>
        </p:spPr>
        <p:txBody>
          <a:bodyPr>
            <a:spAutoFit/>
          </a:bodyPr>
          <a:lstStyle/>
          <a:p>
            <a:r>
              <a:rPr lang="en-GB" dirty="0">
                <a:latin typeface="Arial" pitchFamily="34" charset="0"/>
              </a:rPr>
              <a:t>Cold air sinking</a:t>
            </a:r>
          </a:p>
        </p:txBody>
      </p:sp>
      <p:sp>
        <p:nvSpPr>
          <p:cNvPr id="44054" name="Text Box 3"/>
          <p:cNvSpPr txBox="1">
            <a:spLocks noChangeArrowheads="1"/>
          </p:cNvSpPr>
          <p:nvPr/>
        </p:nvSpPr>
        <p:spPr bwMode="auto">
          <a:xfrm>
            <a:off x="0" y="319202"/>
            <a:ext cx="9144000" cy="584200"/>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Forming thermals</a:t>
            </a:r>
          </a:p>
        </p:txBody>
      </p:sp>
      <p:sp>
        <p:nvSpPr>
          <p:cNvPr id="54" name="Arc 53"/>
          <p:cNvSpPr/>
          <p:nvPr/>
        </p:nvSpPr>
        <p:spPr bwMode="auto">
          <a:xfrm rot="11158225">
            <a:off x="6616700" y="4616450"/>
            <a:ext cx="914400"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55" name="Arc 54"/>
          <p:cNvSpPr/>
          <p:nvPr/>
        </p:nvSpPr>
        <p:spPr bwMode="auto">
          <a:xfrm rot="11158225">
            <a:off x="5973763" y="4616450"/>
            <a:ext cx="914400"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56" name="Arc 55"/>
          <p:cNvSpPr/>
          <p:nvPr/>
        </p:nvSpPr>
        <p:spPr bwMode="auto">
          <a:xfrm rot="11158225">
            <a:off x="5330825" y="4616450"/>
            <a:ext cx="914400"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57" name="Arc 56"/>
          <p:cNvSpPr/>
          <p:nvPr/>
        </p:nvSpPr>
        <p:spPr bwMode="auto">
          <a:xfrm rot="10334378" flipH="1">
            <a:off x="3914775" y="4632325"/>
            <a:ext cx="966788"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58" name="Arc 57"/>
          <p:cNvSpPr/>
          <p:nvPr/>
        </p:nvSpPr>
        <p:spPr bwMode="auto">
          <a:xfrm rot="10334378" flipH="1">
            <a:off x="3343275" y="4632325"/>
            <a:ext cx="966788"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59" name="Arc 58"/>
          <p:cNvSpPr/>
          <p:nvPr/>
        </p:nvSpPr>
        <p:spPr bwMode="auto">
          <a:xfrm rot="10334378" flipH="1">
            <a:off x="2700338" y="4632325"/>
            <a:ext cx="966787"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cxnSp>
        <p:nvCxnSpPr>
          <p:cNvPr id="61" name="Straight Arrow Connector 60"/>
          <p:cNvCxnSpPr/>
          <p:nvPr/>
        </p:nvCxnSpPr>
        <p:spPr bwMode="auto">
          <a:xfrm rot="5400000" flipH="1" flipV="1">
            <a:off x="3679032" y="3964781"/>
            <a:ext cx="571500" cy="71437"/>
          </a:xfrm>
          <a:prstGeom prst="straightConnector1">
            <a:avLst/>
          </a:prstGeom>
          <a:noFill/>
          <a:ln w="38100" cap="flat" cmpd="sng" algn="ctr">
            <a:solidFill>
              <a:schemeClr val="bg1">
                <a:lumMod val="75000"/>
              </a:schemeClr>
            </a:solidFill>
            <a:prstDash val="sysDot"/>
            <a:round/>
            <a:headEnd type="none" w="med" len="med"/>
            <a:tailEnd type="triangle" w="med" len="med"/>
          </a:ln>
          <a:effectLst/>
        </p:spPr>
      </p:cxnSp>
      <p:cxnSp>
        <p:nvCxnSpPr>
          <p:cNvPr id="62" name="Straight Arrow Connector 61"/>
          <p:cNvCxnSpPr/>
          <p:nvPr/>
        </p:nvCxnSpPr>
        <p:spPr bwMode="auto">
          <a:xfrm rot="5400000" flipH="1" flipV="1">
            <a:off x="4929982" y="4001294"/>
            <a:ext cx="571500" cy="1587"/>
          </a:xfrm>
          <a:prstGeom prst="straightConnector1">
            <a:avLst/>
          </a:prstGeom>
          <a:noFill/>
          <a:ln w="38100" cap="flat" cmpd="sng" algn="ctr">
            <a:solidFill>
              <a:schemeClr val="bg1">
                <a:lumMod val="75000"/>
              </a:schemeClr>
            </a:solidFill>
            <a:prstDash val="sysDot"/>
            <a:round/>
            <a:headEnd type="none" w="med" len="med"/>
            <a:tailEnd type="triangle" w="med" len="med"/>
          </a:ln>
          <a:effectLst/>
        </p:spPr>
      </p:cxnSp>
      <p:cxnSp>
        <p:nvCxnSpPr>
          <p:cNvPr id="63" name="Straight Arrow Connector 62"/>
          <p:cNvCxnSpPr/>
          <p:nvPr/>
        </p:nvCxnSpPr>
        <p:spPr bwMode="auto">
          <a:xfrm rot="16200000" flipV="1">
            <a:off x="6107907" y="3964781"/>
            <a:ext cx="571500" cy="71437"/>
          </a:xfrm>
          <a:prstGeom prst="straightConnector1">
            <a:avLst/>
          </a:prstGeom>
          <a:noFill/>
          <a:ln w="38100" cap="flat" cmpd="sng" algn="ctr">
            <a:solidFill>
              <a:schemeClr val="bg1">
                <a:lumMod val="75000"/>
              </a:schemeClr>
            </a:solidFill>
            <a:prstDash val="sysDot"/>
            <a:round/>
            <a:headEnd type="none" w="med" len="med"/>
            <a:tailEnd type="triangle" w="med" len="med"/>
          </a:ln>
          <a:effectLst/>
        </p:spPr>
      </p:cxnSp>
      <p:cxnSp>
        <p:nvCxnSpPr>
          <p:cNvPr id="66" name="Straight Arrow Connector 65"/>
          <p:cNvCxnSpPr/>
          <p:nvPr/>
        </p:nvCxnSpPr>
        <p:spPr bwMode="auto">
          <a:xfrm rot="5400000" flipH="1" flipV="1">
            <a:off x="4358482" y="3999706"/>
            <a:ext cx="571500" cy="1587"/>
          </a:xfrm>
          <a:prstGeom prst="straightConnector1">
            <a:avLst/>
          </a:prstGeom>
          <a:noFill/>
          <a:ln w="38100" cap="flat" cmpd="sng" algn="ctr">
            <a:solidFill>
              <a:schemeClr val="bg1">
                <a:lumMod val="75000"/>
              </a:schemeClr>
            </a:solidFill>
            <a:prstDash val="sysDot"/>
            <a:round/>
            <a:headEnd type="none" w="med" len="med"/>
            <a:tailEnd type="triangle" w="med" len="med"/>
          </a:ln>
          <a:effectLst/>
        </p:spPr>
      </p:cxnSp>
      <p:cxnSp>
        <p:nvCxnSpPr>
          <p:cNvPr id="67" name="Straight Arrow Connector 66"/>
          <p:cNvCxnSpPr/>
          <p:nvPr/>
        </p:nvCxnSpPr>
        <p:spPr bwMode="auto">
          <a:xfrm rot="5400000" flipH="1" flipV="1">
            <a:off x="5499894" y="3999706"/>
            <a:ext cx="571500" cy="1588"/>
          </a:xfrm>
          <a:prstGeom prst="straightConnector1">
            <a:avLst/>
          </a:prstGeom>
          <a:noFill/>
          <a:ln w="38100" cap="flat" cmpd="sng" algn="ctr">
            <a:solidFill>
              <a:schemeClr val="bg1">
                <a:lumMod val="75000"/>
              </a:schemeClr>
            </a:solidFill>
            <a:prstDash val="sysDot"/>
            <a:round/>
            <a:headEnd type="none" w="med" len="med"/>
            <a:tailEnd type="triangle" w="med" len="med"/>
          </a:ln>
          <a:effectLst/>
        </p:spPr>
      </p:cxnSp>
      <p:sp>
        <p:nvSpPr>
          <p:cNvPr id="68" name="Arc 67"/>
          <p:cNvSpPr/>
          <p:nvPr/>
        </p:nvSpPr>
        <p:spPr bwMode="auto">
          <a:xfrm rot="19221918">
            <a:off x="6831013" y="2187575"/>
            <a:ext cx="914400"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69" name="Arc 68"/>
          <p:cNvSpPr/>
          <p:nvPr/>
        </p:nvSpPr>
        <p:spPr bwMode="auto">
          <a:xfrm rot="19221918">
            <a:off x="6604000" y="1898650"/>
            <a:ext cx="914400" cy="914400"/>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70" name="Arc 69"/>
          <p:cNvSpPr/>
          <p:nvPr/>
        </p:nvSpPr>
        <p:spPr bwMode="auto">
          <a:xfrm rot="13763576" flipV="1">
            <a:off x="2567782" y="2108993"/>
            <a:ext cx="914400" cy="1350963"/>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71" name="Arc 70"/>
          <p:cNvSpPr/>
          <p:nvPr/>
        </p:nvSpPr>
        <p:spPr bwMode="auto">
          <a:xfrm rot="13763576" flipV="1">
            <a:off x="2875757" y="1754981"/>
            <a:ext cx="914400" cy="1350963"/>
          </a:xfrm>
          <a:prstGeom prst="arc">
            <a:avLst/>
          </a:prstGeom>
          <a:noFill/>
          <a:ln w="38100" cap="flat" cmpd="sng" algn="ctr">
            <a:solidFill>
              <a:schemeClr val="bg1">
                <a:lumMod val="75000"/>
              </a:schemeClr>
            </a:solidFill>
            <a:prstDash val="sysDot"/>
            <a:round/>
            <a:headEnd type="none" w="med" len="med"/>
            <a:tailEnd type="triangle" w="med" len="med"/>
          </a:ln>
          <a:effectLst/>
        </p:spPr>
        <p:txBody>
          <a:bodyPr/>
          <a:lstStyle/>
          <a:p>
            <a:pPr>
              <a:defRPr/>
            </a:pPr>
            <a:endParaRPr lang="en-GB" dirty="0"/>
          </a:p>
        </p:txBody>
      </p:sp>
      <p:sp>
        <p:nvSpPr>
          <p:cNvPr id="38" name="TextBox 37">
            <a:extLst>
              <a:ext uri="{FF2B5EF4-FFF2-40B4-BE49-F238E27FC236}">
                <a16:creationId xmlns:a16="http://schemas.microsoft.com/office/drawing/2014/main" id="{54706176-FBA7-E649-9C03-A9C69B1547C3}"/>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2257642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idgelift"/>
          <p:cNvPicPr>
            <a:picLocks noChangeAspect="1" noChangeArrowheads="1" noCrop="1"/>
          </p:cNvPicPr>
          <p:nvPr/>
        </p:nvPicPr>
        <p:blipFill>
          <a:blip r:embed="rId3" cstate="print"/>
          <a:srcRect/>
          <a:stretch>
            <a:fillRect/>
          </a:stretch>
        </p:blipFill>
        <p:spPr bwMode="auto">
          <a:xfrm>
            <a:off x="1551980" y="1346189"/>
            <a:ext cx="5846140" cy="3571899"/>
          </a:xfrm>
          <a:prstGeom prst="rect">
            <a:avLst/>
          </a:prstGeom>
          <a:ln>
            <a:noFill/>
          </a:ln>
          <a:effectLst>
            <a:softEdge rad="112500"/>
          </a:effectLst>
        </p:spPr>
      </p:pic>
      <p:sp>
        <p:nvSpPr>
          <p:cNvPr id="45059" name="Text Box 3"/>
          <p:cNvSpPr txBox="1">
            <a:spLocks noChangeArrowheads="1"/>
          </p:cNvSpPr>
          <p:nvPr/>
        </p:nvSpPr>
        <p:spPr bwMode="auto">
          <a:xfrm>
            <a:off x="0" y="326814"/>
            <a:ext cx="9144000" cy="584200"/>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Using Up-Currents on Hills</a:t>
            </a:r>
          </a:p>
        </p:txBody>
      </p:sp>
      <p:sp>
        <p:nvSpPr>
          <p:cNvPr id="19460" name="Text Box 4"/>
          <p:cNvSpPr txBox="1">
            <a:spLocks noChangeArrowheads="1"/>
          </p:cNvSpPr>
          <p:nvPr/>
        </p:nvSpPr>
        <p:spPr bwMode="auto">
          <a:xfrm>
            <a:off x="0" y="5229225"/>
            <a:ext cx="9144000" cy="457200"/>
          </a:xfrm>
          <a:prstGeom prst="rect">
            <a:avLst/>
          </a:prstGeom>
          <a:noFill/>
          <a:ln w="9525">
            <a:noFill/>
            <a:miter lim="800000"/>
            <a:headEnd/>
            <a:tailEnd/>
          </a:ln>
        </p:spPr>
        <p:txBody>
          <a:bodyPr>
            <a:spAutoFit/>
          </a:bodyPr>
          <a:lstStyle/>
          <a:p>
            <a:pPr algn="ctr">
              <a:spcBef>
                <a:spcPct val="50000"/>
              </a:spcBef>
            </a:pPr>
            <a:r>
              <a:rPr lang="en-GB" sz="2400" b="1" dirty="0">
                <a:solidFill>
                  <a:srgbClr val="FFFF00"/>
                </a:solidFill>
                <a:latin typeface="Arial" pitchFamily="34" charset="0"/>
              </a:rPr>
              <a:t>High ground forces moving air upwards</a:t>
            </a:r>
          </a:p>
        </p:txBody>
      </p:sp>
      <p:sp>
        <p:nvSpPr>
          <p:cNvPr id="19461" name="Text Box 5"/>
          <p:cNvSpPr txBox="1">
            <a:spLocks noChangeArrowheads="1"/>
          </p:cNvSpPr>
          <p:nvPr/>
        </p:nvSpPr>
        <p:spPr bwMode="auto">
          <a:xfrm>
            <a:off x="2590800" y="2057400"/>
            <a:ext cx="2362200" cy="1066800"/>
          </a:xfrm>
          <a:prstGeom prst="rect">
            <a:avLst/>
          </a:prstGeom>
          <a:noFill/>
          <a:ln w="76200">
            <a:noFill/>
            <a:miter lim="800000"/>
            <a:headEnd/>
            <a:tailEnd/>
          </a:ln>
        </p:spPr>
        <p:txBody>
          <a:bodyPr>
            <a:spAutoFit/>
          </a:bodyPr>
          <a:lstStyle/>
          <a:p>
            <a:pPr>
              <a:spcBef>
                <a:spcPct val="50000"/>
              </a:spcBef>
            </a:pPr>
            <a:r>
              <a:rPr lang="en-GB" sz="3200" b="1" dirty="0">
                <a:solidFill>
                  <a:srgbClr val="FFFF00"/>
                </a:solidFill>
                <a:effectLst>
                  <a:outerShdw blurRad="50800" dist="38100" dir="2700000" algn="tl" rotWithShape="0">
                    <a:schemeClr val="bg2">
                      <a:alpha val="40000"/>
                    </a:schemeClr>
                  </a:outerShdw>
                </a:effectLst>
                <a:latin typeface="Arial" pitchFamily="34" charset="0"/>
              </a:rPr>
              <a:t>Area of best lift</a:t>
            </a:r>
          </a:p>
        </p:txBody>
      </p:sp>
      <p:sp>
        <p:nvSpPr>
          <p:cNvPr id="19462" name="Line 6"/>
          <p:cNvSpPr>
            <a:spLocks noChangeShapeType="1"/>
          </p:cNvSpPr>
          <p:nvPr/>
        </p:nvSpPr>
        <p:spPr bwMode="auto">
          <a:xfrm>
            <a:off x="4114800" y="2667000"/>
            <a:ext cx="1905000" cy="457200"/>
          </a:xfrm>
          <a:prstGeom prst="line">
            <a:avLst/>
          </a:prstGeom>
          <a:noFill/>
          <a:ln w="76200">
            <a:solidFill>
              <a:srgbClr val="000000"/>
            </a:solidFill>
            <a:round/>
            <a:headEnd/>
            <a:tailEnd type="triangle" w="med" len="med"/>
          </a:ln>
        </p:spPr>
        <p:txBody>
          <a:bodyPr/>
          <a:lstStyle/>
          <a:p>
            <a:endParaRPr lang="en-GB" dirty="0"/>
          </a:p>
        </p:txBody>
      </p:sp>
      <p:sp>
        <p:nvSpPr>
          <p:cNvPr id="7" name="TextBox 6">
            <a:extLst>
              <a:ext uri="{FF2B5EF4-FFF2-40B4-BE49-F238E27FC236}">
                <a16:creationId xmlns:a16="http://schemas.microsoft.com/office/drawing/2014/main" id="{23FD4B8C-CA40-B44E-B7DD-CFCCC0E698F8}"/>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1865315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dissolve">
                                      <p:cBhvr>
                                        <p:cTn id="13" dur="500"/>
                                        <p:tgtEl>
                                          <p:spTgt spid="1946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1" grpId="0" autoUpdateAnimBg="0"/>
      <p:bldP spid="1946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xcountry"/>
          <p:cNvPicPr>
            <a:picLocks noChangeAspect="1" noChangeArrowheads="1"/>
          </p:cNvPicPr>
          <p:nvPr/>
        </p:nvPicPr>
        <p:blipFill>
          <a:blip r:embed="rId3" cstate="print"/>
          <a:srcRect/>
          <a:stretch>
            <a:fillRect/>
          </a:stretch>
        </p:blipFill>
        <p:spPr bwMode="auto">
          <a:xfrm>
            <a:off x="466725" y="3141663"/>
            <a:ext cx="8212138" cy="1446212"/>
          </a:xfrm>
          <a:prstGeom prst="rect">
            <a:avLst/>
          </a:prstGeom>
          <a:noFill/>
          <a:ln w="9525">
            <a:noFill/>
            <a:miter lim="800000"/>
            <a:headEnd/>
            <a:tailEnd/>
          </a:ln>
        </p:spPr>
      </p:pic>
      <p:sp>
        <p:nvSpPr>
          <p:cNvPr id="46083" name="Text Box 3"/>
          <p:cNvSpPr txBox="1">
            <a:spLocks noChangeArrowheads="1"/>
          </p:cNvSpPr>
          <p:nvPr/>
        </p:nvSpPr>
        <p:spPr bwMode="auto">
          <a:xfrm>
            <a:off x="0" y="307777"/>
            <a:ext cx="9144000" cy="584200"/>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Cross Country Gliding</a:t>
            </a:r>
          </a:p>
        </p:txBody>
      </p:sp>
      <p:sp>
        <p:nvSpPr>
          <p:cNvPr id="16388" name="Text Box 4"/>
          <p:cNvSpPr txBox="1">
            <a:spLocks noChangeArrowheads="1"/>
          </p:cNvSpPr>
          <p:nvPr/>
        </p:nvSpPr>
        <p:spPr bwMode="auto">
          <a:xfrm>
            <a:off x="0" y="1844675"/>
            <a:ext cx="9144000" cy="461665"/>
          </a:xfrm>
          <a:prstGeom prst="rect">
            <a:avLst/>
          </a:prstGeom>
          <a:noFill/>
          <a:ln w="9525">
            <a:noFill/>
            <a:miter lim="800000"/>
            <a:headEnd/>
            <a:tailEnd/>
          </a:ln>
        </p:spPr>
        <p:txBody>
          <a:bodyPr>
            <a:spAutoFit/>
          </a:bodyPr>
          <a:lstStyle/>
          <a:p>
            <a:pPr algn="ctr">
              <a:spcBef>
                <a:spcPct val="50000"/>
              </a:spcBef>
            </a:pPr>
            <a:r>
              <a:rPr lang="en-GB" sz="2400" b="1" dirty="0">
                <a:solidFill>
                  <a:srgbClr val="FFFF00"/>
                </a:solidFill>
                <a:latin typeface="Arial" pitchFamily="34" charset="0"/>
              </a:rPr>
              <a:t>Hopping from one thermal to another</a:t>
            </a:r>
          </a:p>
        </p:txBody>
      </p:sp>
      <p:sp>
        <p:nvSpPr>
          <p:cNvPr id="5" name="TextBox 4">
            <a:extLst>
              <a:ext uri="{FF2B5EF4-FFF2-40B4-BE49-F238E27FC236}">
                <a16:creationId xmlns:a16="http://schemas.microsoft.com/office/drawing/2014/main" id="{80977D76-3A24-F048-BAAD-EECBA631DA7E}"/>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31445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500" fill="hold"/>
                                        <p:tgtEl>
                                          <p:spTgt spid="16388"/>
                                        </p:tgtEl>
                                        <p:attrNameLst>
                                          <p:attrName>ppt_x</p:attrName>
                                        </p:attrNameLst>
                                      </p:cBhvr>
                                      <p:tavLst>
                                        <p:tav tm="0">
                                          <p:val>
                                            <p:strVal val="1+#ppt_w/2"/>
                                          </p:val>
                                        </p:tav>
                                        <p:tav tm="100000">
                                          <p:val>
                                            <p:strVal val="#ppt_x"/>
                                          </p:val>
                                        </p:tav>
                                      </p:tavLst>
                                    </p:anim>
                                    <p:anim calcmode="lin" valueType="num">
                                      <p:cBhvr additive="base">
                                        <p:cTn id="8" dur="500" fill="hold"/>
                                        <p:tgtEl>
                                          <p:spTgt spid="16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430213"/>
            <a:ext cx="6256841" cy="1255728"/>
          </a:xfrm>
        </p:spPr>
        <p:txBody>
          <a:bodyPr/>
          <a:lstStyle/>
          <a:p>
            <a:r>
              <a:rPr lang="en-GB" sz="4200" dirty="0"/>
              <a:t>Fundamental Principles</a:t>
            </a:r>
            <a:br>
              <a:rPr lang="en-GB" sz="4200" dirty="0"/>
            </a:br>
            <a:r>
              <a:rPr lang="en-GB" sz="4200" dirty="0"/>
              <a:t>of Airmanship</a:t>
            </a:r>
          </a:p>
        </p:txBody>
      </p:sp>
      <p:sp>
        <p:nvSpPr>
          <p:cNvPr id="3" name="Subtitle 2"/>
          <p:cNvSpPr>
            <a:spLocks noGrp="1"/>
          </p:cNvSpPr>
          <p:nvPr>
            <p:ph type="subTitle" idx="1"/>
          </p:nvPr>
        </p:nvSpPr>
        <p:spPr>
          <a:xfrm>
            <a:off x="611560" y="1844824"/>
            <a:ext cx="6336952" cy="2062103"/>
          </a:xfrm>
        </p:spPr>
        <p:txBody>
          <a:bodyPr/>
          <a:lstStyle/>
          <a:p>
            <a:pPr algn="ctr"/>
            <a:r>
              <a:rPr lang="en-GB" sz="3200" b="1" dirty="0">
                <a:solidFill>
                  <a:srgbClr val="FFFF00"/>
                </a:solidFill>
              </a:rPr>
              <a:t>Learning Outcome 4:</a:t>
            </a:r>
            <a:br>
              <a:rPr lang="en-GB" sz="3200" b="1" dirty="0">
                <a:solidFill>
                  <a:srgbClr val="FFFF00"/>
                </a:solidFill>
              </a:rPr>
            </a:br>
            <a:r>
              <a:rPr lang="en-GB" sz="3200" b="1" dirty="0">
                <a:solidFill>
                  <a:srgbClr val="FFFF00"/>
                </a:solidFill>
              </a:rPr>
              <a:t>Know Processes Used to Launch Gliders and Maintain Flight</a:t>
            </a:r>
            <a:endParaRPr lang="en-GB" sz="32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400" b="56700" l="0" r="100000"/>
                    </a14:imgEffect>
                  </a14:imgLayer>
                </a14:imgProps>
              </a:ext>
              <a:ext uri="{28A0092B-C50C-407E-A947-70E740481C1C}">
                <a14:useLocalDpi xmlns:a14="http://schemas.microsoft.com/office/drawing/2010/main" val="0"/>
              </a:ext>
            </a:extLst>
          </a:blip>
          <a:srcRect/>
          <a:stretch>
            <a:fillRect/>
          </a:stretch>
        </p:blipFill>
        <p:spPr bwMode="auto">
          <a:xfrm>
            <a:off x="35496" y="2132856"/>
            <a:ext cx="810089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AE40AC6-AC30-E44C-936F-5A07B9B10C4E}"/>
              </a:ext>
            </a:extLst>
          </p:cNvPr>
          <p:cNvSpPr txBox="1"/>
          <p:nvPr/>
        </p:nvSpPr>
        <p:spPr>
          <a:xfrm>
            <a:off x="179512" y="6093296"/>
            <a:ext cx="2304256" cy="369332"/>
          </a:xfrm>
          <a:prstGeom prst="rect">
            <a:avLst/>
          </a:prstGeom>
          <a:noFill/>
        </p:spPr>
        <p:txBody>
          <a:bodyPr wrap="square" rtlCol="0">
            <a:spAutoFit/>
          </a:bodyPr>
          <a:lstStyle/>
          <a:p>
            <a:pPr algn="ctr"/>
            <a:r>
              <a:rPr lang="en-US" dirty="0"/>
              <a:t>Version 2 (May 19)</a:t>
            </a:r>
          </a:p>
        </p:txBody>
      </p:sp>
      <p:sp>
        <p:nvSpPr>
          <p:cNvPr id="5" name="TextBox 4">
            <a:extLst>
              <a:ext uri="{FF2B5EF4-FFF2-40B4-BE49-F238E27FC236}">
                <a16:creationId xmlns:a16="http://schemas.microsoft.com/office/drawing/2014/main" id="{2FE9A94B-132B-D34E-9448-4CDCDD517C3B}"/>
              </a:ext>
            </a:extLst>
          </p:cNvPr>
          <p:cNvSpPr txBox="1"/>
          <p:nvPr/>
        </p:nvSpPr>
        <p:spPr>
          <a:xfrm>
            <a:off x="0" y="5100397"/>
            <a:ext cx="9144000" cy="769441"/>
          </a:xfrm>
          <a:prstGeom prst="rect">
            <a:avLst/>
          </a:prstGeom>
          <a:noFill/>
        </p:spPr>
        <p:txBody>
          <a:bodyPr wrap="square" rtlCol="0">
            <a:spAutoFit/>
          </a:bodyPr>
          <a:lstStyle/>
          <a:p>
            <a:pPr algn="ctr"/>
            <a:r>
              <a:rPr lang="en-US" sz="4400" b="1" dirty="0"/>
              <a:t>GLIDING</a:t>
            </a:r>
          </a:p>
        </p:txBody>
      </p:sp>
    </p:spTree>
    <p:extLst>
      <p:ext uri="{BB962C8B-B14F-4D97-AF65-F5344CB8AC3E}">
        <p14:creationId xmlns:p14="http://schemas.microsoft.com/office/powerpoint/2010/main" val="146776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gliding.jpg"/>
          <p:cNvPicPr>
            <a:picLocks noChangeAspect="1"/>
          </p:cNvPicPr>
          <p:nvPr/>
        </p:nvPicPr>
        <p:blipFill>
          <a:blip r:embed="rId3" cstate="print"/>
          <a:srcRect/>
          <a:stretch>
            <a:fillRect/>
          </a:stretch>
        </p:blipFill>
        <p:spPr bwMode="auto">
          <a:xfrm>
            <a:off x="1475656" y="1052736"/>
            <a:ext cx="6092825" cy="5108575"/>
          </a:xfrm>
          <a:prstGeom prst="rect">
            <a:avLst/>
          </a:prstGeom>
          <a:noFill/>
          <a:ln w="9525">
            <a:noFill/>
            <a:miter lim="800000"/>
            <a:headEnd/>
            <a:tailEnd/>
          </a:ln>
        </p:spPr>
      </p:pic>
      <p:sp>
        <p:nvSpPr>
          <p:cNvPr id="47107" name="Text Box 3"/>
          <p:cNvSpPr txBox="1">
            <a:spLocks noChangeArrowheads="1"/>
          </p:cNvSpPr>
          <p:nvPr/>
        </p:nvSpPr>
        <p:spPr bwMode="auto">
          <a:xfrm>
            <a:off x="0" y="307777"/>
            <a:ext cx="9144000" cy="584200"/>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Cross Country Gliding</a:t>
            </a:r>
          </a:p>
        </p:txBody>
      </p:sp>
      <p:sp>
        <p:nvSpPr>
          <p:cNvPr id="4" name="TextBox 3">
            <a:extLst>
              <a:ext uri="{FF2B5EF4-FFF2-40B4-BE49-F238E27FC236}">
                <a16:creationId xmlns:a16="http://schemas.microsoft.com/office/drawing/2014/main" id="{B64A9E2A-74B9-FB4C-A972-DE8032C605F1}"/>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374916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lift2.jpg"/>
          <p:cNvPicPr>
            <a:picLocks noChangeAspect="1"/>
          </p:cNvPicPr>
          <p:nvPr/>
        </p:nvPicPr>
        <p:blipFill>
          <a:blip r:embed="rId3" cstate="print"/>
          <a:srcRect/>
          <a:stretch>
            <a:fillRect/>
          </a:stretch>
        </p:blipFill>
        <p:spPr bwMode="auto">
          <a:xfrm>
            <a:off x="0" y="908720"/>
            <a:ext cx="9144000" cy="6099175"/>
          </a:xfrm>
          <a:prstGeom prst="rect">
            <a:avLst/>
          </a:prstGeom>
          <a:noFill/>
          <a:ln w="9525">
            <a:noFill/>
            <a:miter lim="800000"/>
            <a:headEnd/>
            <a:tailEnd/>
          </a:ln>
        </p:spPr>
      </p:pic>
      <p:sp>
        <p:nvSpPr>
          <p:cNvPr id="48131" name="Text Box 3"/>
          <p:cNvSpPr txBox="1">
            <a:spLocks noChangeArrowheads="1"/>
          </p:cNvSpPr>
          <p:nvPr/>
        </p:nvSpPr>
        <p:spPr bwMode="auto">
          <a:xfrm>
            <a:off x="0" y="332656"/>
            <a:ext cx="9144000" cy="584200"/>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Cross Country Gliding</a:t>
            </a:r>
          </a:p>
        </p:txBody>
      </p:sp>
      <p:sp>
        <p:nvSpPr>
          <p:cNvPr id="4" name="TextBox 3">
            <a:extLst>
              <a:ext uri="{FF2B5EF4-FFF2-40B4-BE49-F238E27FC236}">
                <a16:creationId xmlns:a16="http://schemas.microsoft.com/office/drawing/2014/main" id="{798D2D2E-F079-2E4A-AFD0-6BD889CEFF30}"/>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2658976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ChangeArrowheads="1"/>
          </p:cNvSpPr>
          <p:nvPr/>
        </p:nvSpPr>
        <p:spPr bwMode="auto">
          <a:xfrm>
            <a:off x="1203325" y="2532063"/>
            <a:ext cx="7053263" cy="1098550"/>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68612" name="Rectangle 1028"/>
          <p:cNvSpPr>
            <a:spLocks noGrp="1" noChangeArrowheads="1"/>
          </p:cNvSpPr>
          <p:nvPr>
            <p:ph type="body" idx="4294967295"/>
          </p:nvPr>
        </p:nvSpPr>
        <p:spPr>
          <a:xfrm>
            <a:off x="468313" y="2451100"/>
            <a:ext cx="8229600" cy="766877"/>
          </a:xfrm>
        </p:spPr>
        <p:txBody>
          <a:bodyPr lIns="90488" tIns="44450" rIns="90488" bIns="44450"/>
          <a:lstStyle/>
          <a:p>
            <a:pPr algn="ctr" eaLnBrk="1" hangingPunct="1">
              <a:spcBef>
                <a:spcPct val="0"/>
              </a:spcBef>
              <a:buFontTx/>
              <a:buNone/>
              <a:defRPr/>
            </a:pPr>
            <a:r>
              <a:rPr lang="en-US" sz="4400" b="1" dirty="0">
                <a:latin typeface="Arial" charset="0"/>
              </a:rPr>
              <a:t>Aircraft Axes</a:t>
            </a:r>
          </a:p>
        </p:txBody>
      </p:sp>
      <p:sp>
        <p:nvSpPr>
          <p:cNvPr id="4" name="TextBox 3">
            <a:extLst>
              <a:ext uri="{FF2B5EF4-FFF2-40B4-BE49-F238E27FC236}">
                <a16:creationId xmlns:a16="http://schemas.microsoft.com/office/drawing/2014/main" id="{5E7244D8-64C3-3D4D-B8FB-241E12F1F39B}"/>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715708191"/>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71" name="Object 3">
            <a:hlinkClick r:id="" action="ppaction://ole?verb=0"/>
          </p:cNvPr>
          <p:cNvGraphicFramePr>
            <a:graphicFrameLocks/>
          </p:cNvGraphicFramePr>
          <p:nvPr/>
        </p:nvGraphicFramePr>
        <p:xfrm>
          <a:off x="1390650" y="2187575"/>
          <a:ext cx="6275388" cy="2967038"/>
        </p:xfrm>
        <a:graphic>
          <a:graphicData uri="http://schemas.openxmlformats.org/presentationml/2006/ole">
            <mc:AlternateContent xmlns:mc="http://schemas.openxmlformats.org/markup-compatibility/2006">
              <mc:Choice xmlns:v="urn:schemas-microsoft-com:vml" Requires="v">
                <p:oleObj spid="_x0000_s14385" name="CorelDRAW!" r:id="rId4" imgW="7170725" imgH="3393338" progId="">
                  <p:embed/>
                </p:oleObj>
              </mc:Choice>
              <mc:Fallback>
                <p:oleObj name="CorelDRAW!" r:id="rId4" imgW="7170725" imgH="3393338" progId="">
                  <p:embed/>
                  <p:pic>
                    <p:nvPicPr>
                      <p:cNvPr id="135171"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2187575"/>
                        <a:ext cx="6275388"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3" name="Text Box 5"/>
          <p:cNvSpPr txBox="1">
            <a:spLocks noChangeArrowheads="1"/>
          </p:cNvSpPr>
          <p:nvPr/>
        </p:nvSpPr>
        <p:spPr bwMode="auto">
          <a:xfrm>
            <a:off x="3733800" y="5345113"/>
            <a:ext cx="1555750" cy="960437"/>
          </a:xfrm>
          <a:prstGeom prst="rect">
            <a:avLst/>
          </a:prstGeom>
          <a:noFill/>
          <a:ln w="12700">
            <a:noFill/>
            <a:miter lim="800000"/>
            <a:headEnd/>
            <a:tailEnd/>
          </a:ln>
        </p:spPr>
        <p:txBody>
          <a:bodyPr>
            <a:spAutoFit/>
          </a:bodyPr>
          <a:lstStyle/>
          <a:p>
            <a:pPr defTabSz="762000" eaLnBrk="0" hangingPunct="0">
              <a:lnSpc>
                <a:spcPct val="90000"/>
              </a:lnSpc>
              <a:buSzPct val="100000"/>
            </a:pPr>
            <a:r>
              <a:rPr lang="en-US" sz="3600" b="1" dirty="0">
                <a:latin typeface="Arial" pitchFamily="34" charset="0"/>
              </a:rPr>
              <a:t>PITCH</a:t>
            </a:r>
          </a:p>
          <a:p>
            <a:pPr defTabSz="762000" eaLnBrk="0" hangingPunct="0"/>
            <a:endParaRPr lang="en-US" sz="2400" dirty="0">
              <a:latin typeface="Arial" pitchFamily="34" charset="0"/>
            </a:endParaRPr>
          </a:p>
        </p:txBody>
      </p:sp>
      <p:sp>
        <p:nvSpPr>
          <p:cNvPr id="1028" name="Rectangle 1027"/>
          <p:cNvSpPr>
            <a:spLocks noGrp="1" noChangeArrowheads="1"/>
          </p:cNvSpPr>
          <p:nvPr>
            <p:ph type="title" idx="4294967295"/>
          </p:nvPr>
        </p:nvSpPr>
        <p:spPr>
          <a:xfrm>
            <a:off x="395288" y="430213"/>
            <a:ext cx="3383941" cy="699166"/>
          </a:xfrm>
        </p:spPr>
        <p:txBody>
          <a:bodyPr lIns="90488" tIns="44450" rIns="90488" bIns="44450"/>
          <a:lstStyle/>
          <a:p>
            <a:pPr eaLnBrk="1" hangingPunct="1"/>
            <a:r>
              <a:rPr lang="en-GB" b="1" dirty="0">
                <a:solidFill>
                  <a:srgbClr val="FFFF00"/>
                </a:solidFill>
                <a:latin typeface="Arial" pitchFamily="34" charset="0"/>
              </a:rPr>
              <a:t>Lateral Axis</a:t>
            </a:r>
          </a:p>
        </p:txBody>
      </p:sp>
      <p:sp>
        <p:nvSpPr>
          <p:cNvPr id="135170" name="Line 2"/>
          <p:cNvSpPr>
            <a:spLocks noChangeShapeType="1"/>
          </p:cNvSpPr>
          <p:nvPr/>
        </p:nvSpPr>
        <p:spPr bwMode="auto">
          <a:xfrm flipV="1">
            <a:off x="666750" y="4210050"/>
            <a:ext cx="7905750" cy="19050"/>
          </a:xfrm>
          <a:prstGeom prst="line">
            <a:avLst/>
          </a:prstGeom>
          <a:noFill/>
          <a:ln w="63500">
            <a:solidFill>
              <a:schemeClr val="bg2"/>
            </a:solidFill>
            <a:round/>
            <a:headEnd/>
            <a:tailEnd/>
          </a:ln>
        </p:spPr>
        <p:txBody>
          <a:bodyPr/>
          <a:lstStyle/>
          <a:p>
            <a:endParaRPr lang="en-GB" dirty="0"/>
          </a:p>
        </p:txBody>
      </p:sp>
      <p:sp>
        <p:nvSpPr>
          <p:cNvPr id="6" name="TextBox 5">
            <a:extLst>
              <a:ext uri="{FF2B5EF4-FFF2-40B4-BE49-F238E27FC236}">
                <a16:creationId xmlns:a16="http://schemas.microsoft.com/office/drawing/2014/main" id="{AB58BDEB-BB17-9A42-A1B5-7A64976D8B8C}"/>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9813691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5171"/>
                                        </p:tgtEl>
                                        <p:attrNameLst>
                                          <p:attrName>style.visibility</p:attrName>
                                        </p:attrNameLst>
                                      </p:cBhvr>
                                      <p:to>
                                        <p:strVal val="visible"/>
                                      </p:to>
                                    </p:set>
                                    <p:animEffect transition="in" filter="dissolve">
                                      <p:cBhvr>
                                        <p:cTn id="7" dur="500"/>
                                        <p:tgtEl>
                                          <p:spTgt spid="135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0"/>
                                        </p:tgtEl>
                                        <p:attrNameLst>
                                          <p:attrName>style.visibility</p:attrName>
                                        </p:attrNameLst>
                                      </p:cBhvr>
                                      <p:to>
                                        <p:strVal val="visible"/>
                                      </p:to>
                                    </p:set>
                                    <p:animEffect transition="in" filter="wipe(left)">
                                      <p:cBhvr>
                                        <p:cTn id="12" dur="500"/>
                                        <p:tgtEl>
                                          <p:spTgt spid="135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5173"/>
                                        </p:tgtEl>
                                        <p:attrNameLst>
                                          <p:attrName>style.visibility</p:attrName>
                                        </p:attrNameLst>
                                      </p:cBhvr>
                                      <p:to>
                                        <p:strVal val="visible"/>
                                      </p:to>
                                    </p:set>
                                    <p:anim calcmode="lin" valueType="num">
                                      <p:cBhvr additive="base">
                                        <p:cTn id="17" dur="500" fill="hold"/>
                                        <p:tgtEl>
                                          <p:spTgt spid="135173"/>
                                        </p:tgtEl>
                                        <p:attrNameLst>
                                          <p:attrName>ppt_x</p:attrName>
                                        </p:attrNameLst>
                                      </p:cBhvr>
                                      <p:tavLst>
                                        <p:tav tm="0">
                                          <p:val>
                                            <p:strVal val="#ppt_x"/>
                                          </p:val>
                                        </p:tav>
                                        <p:tav tm="100000">
                                          <p:val>
                                            <p:strVal val="#ppt_x"/>
                                          </p:val>
                                        </p:tav>
                                      </p:tavLst>
                                    </p:anim>
                                    <p:anim calcmode="lin" valueType="num">
                                      <p:cBhvr additive="base">
                                        <p:cTn id="18" dur="500" fill="hold"/>
                                        <p:tgtEl>
                                          <p:spTgt spid="1351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utoUpdateAnimBg="0"/>
      <p:bldP spid="1351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19" name="Object 3">
            <a:hlinkClick r:id="" action="ppaction://ole?verb=0"/>
          </p:cNvPr>
          <p:cNvGraphicFramePr>
            <a:graphicFrameLocks/>
          </p:cNvGraphicFramePr>
          <p:nvPr/>
        </p:nvGraphicFramePr>
        <p:xfrm>
          <a:off x="1241425" y="2876550"/>
          <a:ext cx="6800850" cy="1584325"/>
        </p:xfrm>
        <a:graphic>
          <a:graphicData uri="http://schemas.openxmlformats.org/presentationml/2006/ole">
            <mc:AlternateContent xmlns:mc="http://schemas.openxmlformats.org/markup-compatibility/2006">
              <mc:Choice xmlns:v="urn:schemas-microsoft-com:vml" Requires="v">
                <p:oleObj spid="_x0000_s15409" name="CorelDRAW!" r:id="rId4" imgW="4491533" imgH="1054303" progId="">
                  <p:embed/>
                </p:oleObj>
              </mc:Choice>
              <mc:Fallback>
                <p:oleObj name="CorelDRAW!" r:id="rId4" imgW="4491533" imgH="1054303" progId="">
                  <p:embed/>
                  <p:pic>
                    <p:nvPicPr>
                      <p:cNvPr id="137219"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425" y="2876550"/>
                        <a:ext cx="68008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7221" name="Text Box 5"/>
          <p:cNvSpPr txBox="1">
            <a:spLocks noChangeArrowheads="1"/>
          </p:cNvSpPr>
          <p:nvPr/>
        </p:nvSpPr>
        <p:spPr bwMode="auto">
          <a:xfrm>
            <a:off x="3810000" y="4870450"/>
            <a:ext cx="1441420" cy="1015663"/>
          </a:xfrm>
          <a:prstGeom prst="rect">
            <a:avLst/>
          </a:prstGeom>
          <a:noFill/>
          <a:ln w="12700">
            <a:noFill/>
            <a:miter lim="800000"/>
            <a:headEnd/>
            <a:tailEnd/>
          </a:ln>
        </p:spPr>
        <p:txBody>
          <a:bodyPr wrap="none">
            <a:spAutoFit/>
          </a:bodyPr>
          <a:lstStyle/>
          <a:p>
            <a:pPr defTabSz="762000" eaLnBrk="0" hangingPunct="0">
              <a:buSzPct val="100000"/>
            </a:pPr>
            <a:r>
              <a:rPr lang="en-US" sz="3600" b="1" dirty="0">
                <a:latin typeface="Arial" pitchFamily="34" charset="0"/>
              </a:rPr>
              <a:t>ROLL</a:t>
            </a:r>
          </a:p>
          <a:p>
            <a:pPr defTabSz="762000" eaLnBrk="0" hangingPunct="0"/>
            <a:endParaRPr lang="en-US" sz="2400" dirty="0">
              <a:latin typeface="Arial" pitchFamily="34" charset="0"/>
            </a:endParaRPr>
          </a:p>
        </p:txBody>
      </p:sp>
      <p:sp>
        <p:nvSpPr>
          <p:cNvPr id="2052" name="Rectangle 1027"/>
          <p:cNvSpPr>
            <a:spLocks noGrp="1" noChangeArrowheads="1"/>
          </p:cNvSpPr>
          <p:nvPr>
            <p:ph type="title" idx="4294967295"/>
          </p:nvPr>
        </p:nvSpPr>
        <p:spPr>
          <a:xfrm>
            <a:off x="395288" y="430213"/>
            <a:ext cx="4918014" cy="699166"/>
          </a:xfrm>
        </p:spPr>
        <p:txBody>
          <a:bodyPr lIns="90488" tIns="44450" rIns="90488" bIns="44450"/>
          <a:lstStyle/>
          <a:p>
            <a:pPr eaLnBrk="1" hangingPunct="1"/>
            <a:r>
              <a:rPr lang="en-GB" b="1" dirty="0">
                <a:solidFill>
                  <a:srgbClr val="FFFF00"/>
                </a:solidFill>
                <a:latin typeface="Arial" pitchFamily="34" charset="0"/>
              </a:rPr>
              <a:t>Longitudinal Axis</a:t>
            </a:r>
          </a:p>
        </p:txBody>
      </p:sp>
      <p:sp>
        <p:nvSpPr>
          <p:cNvPr id="137218" name="Line 2"/>
          <p:cNvSpPr>
            <a:spLocks noChangeShapeType="1"/>
          </p:cNvSpPr>
          <p:nvPr/>
        </p:nvSpPr>
        <p:spPr bwMode="auto">
          <a:xfrm>
            <a:off x="609600" y="4038600"/>
            <a:ext cx="8001000" cy="0"/>
          </a:xfrm>
          <a:prstGeom prst="line">
            <a:avLst/>
          </a:prstGeom>
          <a:noFill/>
          <a:ln w="63500">
            <a:solidFill>
              <a:schemeClr val="bg2"/>
            </a:solidFill>
            <a:round/>
            <a:headEnd/>
            <a:tailEnd/>
          </a:ln>
        </p:spPr>
        <p:txBody>
          <a:bodyPr/>
          <a:lstStyle/>
          <a:p>
            <a:endParaRPr lang="en-GB" dirty="0"/>
          </a:p>
        </p:txBody>
      </p:sp>
      <p:sp>
        <p:nvSpPr>
          <p:cNvPr id="6" name="TextBox 5">
            <a:extLst>
              <a:ext uri="{FF2B5EF4-FFF2-40B4-BE49-F238E27FC236}">
                <a16:creationId xmlns:a16="http://schemas.microsoft.com/office/drawing/2014/main" id="{E9966049-7142-DA4D-8B4C-1E0551BD5BE1}"/>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920249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7219"/>
                                        </p:tgtEl>
                                        <p:attrNameLst>
                                          <p:attrName>style.visibility</p:attrName>
                                        </p:attrNameLst>
                                      </p:cBhvr>
                                      <p:to>
                                        <p:strVal val="visible"/>
                                      </p:to>
                                    </p:set>
                                    <p:animEffect transition="in" filter="dissolve">
                                      <p:cBhvr>
                                        <p:cTn id="7" dur="500"/>
                                        <p:tgtEl>
                                          <p:spTgt spid="137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8"/>
                                        </p:tgtEl>
                                        <p:attrNameLst>
                                          <p:attrName>style.visibility</p:attrName>
                                        </p:attrNameLst>
                                      </p:cBhvr>
                                      <p:to>
                                        <p:strVal val="visible"/>
                                      </p:to>
                                    </p:set>
                                    <p:animEffect transition="in" filter="wipe(left)">
                                      <p:cBhvr>
                                        <p:cTn id="12" dur="500"/>
                                        <p:tgtEl>
                                          <p:spTgt spid="1372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7221"/>
                                        </p:tgtEl>
                                        <p:attrNameLst>
                                          <p:attrName>style.visibility</p:attrName>
                                        </p:attrNameLst>
                                      </p:cBhvr>
                                      <p:to>
                                        <p:strVal val="visible"/>
                                      </p:to>
                                    </p:set>
                                    <p:anim calcmode="lin" valueType="num">
                                      <p:cBhvr additive="base">
                                        <p:cTn id="17" dur="500" fill="hold"/>
                                        <p:tgtEl>
                                          <p:spTgt spid="137221"/>
                                        </p:tgtEl>
                                        <p:attrNameLst>
                                          <p:attrName>ppt_x</p:attrName>
                                        </p:attrNameLst>
                                      </p:cBhvr>
                                      <p:tavLst>
                                        <p:tav tm="0">
                                          <p:val>
                                            <p:strVal val="#ppt_x"/>
                                          </p:val>
                                        </p:tav>
                                        <p:tav tm="100000">
                                          <p:val>
                                            <p:strVal val="#ppt_x"/>
                                          </p:val>
                                        </p:tav>
                                      </p:tavLst>
                                    </p:anim>
                                    <p:anim calcmode="lin" valueType="num">
                                      <p:cBhvr additive="base">
                                        <p:cTn id="18" dur="500" fill="hold"/>
                                        <p:tgtEl>
                                          <p:spTgt spid="137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utoUpdateAnimBg="0"/>
      <p:bldP spid="1372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267" name="Object 3">
            <a:hlinkClick r:id="" action="ppaction://ole?verb=0"/>
          </p:cNvPr>
          <p:cNvGraphicFramePr>
            <a:graphicFrameLocks/>
          </p:cNvGraphicFramePr>
          <p:nvPr/>
        </p:nvGraphicFramePr>
        <p:xfrm>
          <a:off x="476250" y="3321050"/>
          <a:ext cx="8191500" cy="1000125"/>
        </p:xfrm>
        <a:graphic>
          <a:graphicData uri="http://schemas.openxmlformats.org/presentationml/2006/ole">
            <mc:AlternateContent xmlns:mc="http://schemas.openxmlformats.org/markup-compatibility/2006">
              <mc:Choice xmlns:v="urn:schemas-microsoft-com:vml" Requires="v">
                <p:oleObj spid="_x0000_s16433" name="CorelDRAW!" r:id="rId4" imgW="9078163" imgH="1116482" progId="">
                  <p:embed/>
                </p:oleObj>
              </mc:Choice>
              <mc:Fallback>
                <p:oleObj name="CorelDRAW!" r:id="rId4" imgW="9078163" imgH="1116482" progId="">
                  <p:embed/>
                  <p:pic>
                    <p:nvPicPr>
                      <p:cNvPr id="139267"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0" y="3321050"/>
                        <a:ext cx="81915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69" name="Text Box 5"/>
          <p:cNvSpPr txBox="1">
            <a:spLocks noChangeArrowheads="1"/>
          </p:cNvSpPr>
          <p:nvPr/>
        </p:nvSpPr>
        <p:spPr bwMode="auto">
          <a:xfrm>
            <a:off x="3886200" y="4860925"/>
            <a:ext cx="1194045" cy="646331"/>
          </a:xfrm>
          <a:prstGeom prst="rect">
            <a:avLst/>
          </a:prstGeom>
          <a:noFill/>
          <a:ln w="12700">
            <a:noFill/>
            <a:miter lim="800000"/>
            <a:headEnd/>
            <a:tailEnd/>
          </a:ln>
        </p:spPr>
        <p:txBody>
          <a:bodyPr wrap="none">
            <a:spAutoFit/>
          </a:bodyPr>
          <a:lstStyle/>
          <a:p>
            <a:pPr defTabSz="762000" eaLnBrk="0" hangingPunct="0"/>
            <a:r>
              <a:rPr lang="en-US" sz="3600" b="1" dirty="0">
                <a:latin typeface="Arial" pitchFamily="34" charset="0"/>
              </a:rPr>
              <a:t>YAW</a:t>
            </a:r>
          </a:p>
        </p:txBody>
      </p:sp>
      <p:sp>
        <p:nvSpPr>
          <p:cNvPr id="3076" name="Rectangle 1027"/>
          <p:cNvSpPr>
            <a:spLocks noGrp="1" noChangeArrowheads="1"/>
          </p:cNvSpPr>
          <p:nvPr>
            <p:ph type="title" idx="4294967295"/>
          </p:nvPr>
        </p:nvSpPr>
        <p:spPr>
          <a:xfrm>
            <a:off x="395288" y="430213"/>
            <a:ext cx="3573095" cy="699166"/>
          </a:xfrm>
        </p:spPr>
        <p:txBody>
          <a:bodyPr lIns="90488" tIns="44450" rIns="90488" bIns="44450"/>
          <a:lstStyle/>
          <a:p>
            <a:pPr eaLnBrk="1" hangingPunct="1"/>
            <a:r>
              <a:rPr lang="en-GB" b="1" dirty="0">
                <a:solidFill>
                  <a:srgbClr val="FFFF00"/>
                </a:solidFill>
                <a:latin typeface="Arial" pitchFamily="34" charset="0"/>
              </a:rPr>
              <a:t>Vertical Axis</a:t>
            </a:r>
          </a:p>
        </p:txBody>
      </p:sp>
      <p:sp>
        <p:nvSpPr>
          <p:cNvPr id="139266" name="Line 2"/>
          <p:cNvSpPr>
            <a:spLocks noChangeShapeType="1"/>
          </p:cNvSpPr>
          <p:nvPr/>
        </p:nvSpPr>
        <p:spPr bwMode="auto">
          <a:xfrm>
            <a:off x="4591050" y="2514600"/>
            <a:ext cx="0" cy="2381250"/>
          </a:xfrm>
          <a:prstGeom prst="line">
            <a:avLst/>
          </a:prstGeom>
          <a:noFill/>
          <a:ln w="50800">
            <a:solidFill>
              <a:schemeClr val="accent1"/>
            </a:solidFill>
            <a:round/>
            <a:headEnd/>
            <a:tailEnd/>
          </a:ln>
        </p:spPr>
        <p:txBody>
          <a:bodyPr/>
          <a:lstStyle/>
          <a:p>
            <a:endParaRPr lang="en-GB" dirty="0"/>
          </a:p>
        </p:txBody>
      </p:sp>
      <p:sp>
        <p:nvSpPr>
          <p:cNvPr id="6" name="TextBox 5">
            <a:extLst>
              <a:ext uri="{FF2B5EF4-FFF2-40B4-BE49-F238E27FC236}">
                <a16:creationId xmlns:a16="http://schemas.microsoft.com/office/drawing/2014/main" id="{60B2B18E-EEFC-304D-BE2A-DB6F8D378EBC}"/>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58222891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dissolve">
                                      <p:cBhvr>
                                        <p:cTn id="7" dur="500"/>
                                        <p:tgtEl>
                                          <p:spTgt spid="139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9266"/>
                                        </p:tgtEl>
                                        <p:attrNameLst>
                                          <p:attrName>style.visibility</p:attrName>
                                        </p:attrNameLst>
                                      </p:cBhvr>
                                      <p:to>
                                        <p:strVal val="visible"/>
                                      </p:to>
                                    </p:set>
                                    <p:animEffect transition="in" filter="wipe(up)">
                                      <p:cBhvr>
                                        <p:cTn id="12" dur="500"/>
                                        <p:tgtEl>
                                          <p:spTgt spid="139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9269"/>
                                        </p:tgtEl>
                                        <p:attrNameLst>
                                          <p:attrName>style.visibility</p:attrName>
                                        </p:attrNameLst>
                                      </p:cBhvr>
                                      <p:to>
                                        <p:strVal val="visible"/>
                                      </p:to>
                                    </p:set>
                                    <p:anim calcmode="lin" valueType="num">
                                      <p:cBhvr additive="base">
                                        <p:cTn id="17" dur="500" fill="hold"/>
                                        <p:tgtEl>
                                          <p:spTgt spid="139269"/>
                                        </p:tgtEl>
                                        <p:attrNameLst>
                                          <p:attrName>ppt_x</p:attrName>
                                        </p:attrNameLst>
                                      </p:cBhvr>
                                      <p:tavLst>
                                        <p:tav tm="0">
                                          <p:val>
                                            <p:strVal val="#ppt_x"/>
                                          </p:val>
                                        </p:tav>
                                        <p:tav tm="100000">
                                          <p:val>
                                            <p:strVal val="#ppt_x"/>
                                          </p:val>
                                        </p:tav>
                                      </p:tavLst>
                                    </p:anim>
                                    <p:anim calcmode="lin" valueType="num">
                                      <p:cBhvr additive="base">
                                        <p:cTn id="18" dur="500" fill="hold"/>
                                        <p:tgtEl>
                                          <p:spTgt spid="139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autoUpdateAnimBg="0"/>
      <p:bldP spid="1392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498725" y="1522413"/>
            <a:ext cx="4287838" cy="641350"/>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55299" name="Rectangle 3"/>
          <p:cNvSpPr>
            <a:spLocks noChangeArrowheads="1"/>
          </p:cNvSpPr>
          <p:nvPr/>
        </p:nvSpPr>
        <p:spPr bwMode="auto">
          <a:xfrm>
            <a:off x="2727325" y="2681288"/>
            <a:ext cx="3724275" cy="1433512"/>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75781" name="Rectangle 5"/>
          <p:cNvSpPr>
            <a:spLocks noGrp="1" noChangeArrowheads="1"/>
          </p:cNvSpPr>
          <p:nvPr>
            <p:ph type="body" idx="4294967295"/>
          </p:nvPr>
        </p:nvSpPr>
        <p:spPr>
          <a:xfrm>
            <a:off x="685800" y="2007415"/>
            <a:ext cx="7772400" cy="1382430"/>
          </a:xfrm>
        </p:spPr>
        <p:txBody>
          <a:bodyPr lIns="90488" tIns="44450" rIns="90488" bIns="44450"/>
          <a:lstStyle/>
          <a:p>
            <a:pPr algn="ctr" eaLnBrk="1" hangingPunct="1">
              <a:spcBef>
                <a:spcPct val="0"/>
              </a:spcBef>
              <a:buFontTx/>
              <a:buNone/>
              <a:defRPr/>
            </a:pPr>
            <a:r>
              <a:rPr lang="en-US" sz="4400" b="1" dirty="0">
                <a:latin typeface="Arial" charset="0"/>
              </a:rPr>
              <a:t>Elevator</a:t>
            </a:r>
          </a:p>
          <a:p>
            <a:pPr algn="ctr" eaLnBrk="1" hangingPunct="1">
              <a:spcBef>
                <a:spcPct val="0"/>
              </a:spcBef>
              <a:defRPr/>
            </a:pPr>
            <a:endParaRPr lang="en-US" sz="4000" dirty="0">
              <a:solidFill>
                <a:srgbClr val="FAFD00"/>
              </a:solidFill>
              <a:effectLst>
                <a:outerShdw blurRad="38100" dist="38100" dir="2700000" algn="tl">
                  <a:srgbClr val="000000"/>
                </a:outerShdw>
              </a:effectLst>
              <a:latin typeface="Arial" charset="0"/>
            </a:endParaRPr>
          </a:p>
        </p:txBody>
      </p:sp>
      <p:sp>
        <p:nvSpPr>
          <p:cNvPr id="5" name="TextBox 4">
            <a:extLst>
              <a:ext uri="{FF2B5EF4-FFF2-40B4-BE49-F238E27FC236}">
                <a16:creationId xmlns:a16="http://schemas.microsoft.com/office/drawing/2014/main" id="{5B207814-490C-9C43-829A-64249D13C3B8}"/>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973311632"/>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4"/>
          <p:cNvSpPr>
            <a:spLocks noChangeShapeType="1"/>
          </p:cNvSpPr>
          <p:nvPr/>
        </p:nvSpPr>
        <p:spPr bwMode="auto">
          <a:xfrm>
            <a:off x="2004320" y="2636913"/>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537625" y="2466492"/>
            <a:ext cx="393700" cy="561975"/>
          </a:xfrm>
          <a:prstGeom prst="line">
            <a:avLst/>
          </a:prstGeom>
          <a:noFill/>
          <a:ln w="76200">
            <a:solidFill>
              <a:srgbClr val="000000"/>
            </a:solidFill>
            <a:round/>
            <a:headEnd/>
            <a:tailEnd/>
          </a:ln>
        </p:spPr>
        <p:txBody>
          <a:bodyPr/>
          <a:lstStyle/>
          <a:p>
            <a:endParaRPr lang="en-GB" dirty="0"/>
          </a:p>
        </p:txBody>
      </p:sp>
      <p:graphicFrame>
        <p:nvGraphicFramePr>
          <p:cNvPr id="7" name="Object 3">
            <a:hlinkClick r:id="" action="ppaction://ole?verb=0"/>
            <a:extLst>
              <a:ext uri="{FF2B5EF4-FFF2-40B4-BE49-F238E27FC236}">
                <a16:creationId xmlns:a16="http://schemas.microsoft.com/office/drawing/2014/main" id="{CAE05807-4D0B-4CD4-AE9D-2145E7E0F156}"/>
              </a:ext>
            </a:extLst>
          </p:cNvPr>
          <p:cNvGraphicFramePr>
            <a:graphicFrameLocks/>
          </p:cNvGraphicFramePr>
          <p:nvPr>
            <p:extLst/>
          </p:nvPr>
        </p:nvGraphicFramePr>
        <p:xfrm>
          <a:off x="1171575" y="2564904"/>
          <a:ext cx="6800850" cy="1584325"/>
        </p:xfrm>
        <a:graphic>
          <a:graphicData uri="http://schemas.openxmlformats.org/presentationml/2006/ole">
            <mc:AlternateContent xmlns:mc="http://schemas.openxmlformats.org/markup-compatibility/2006">
              <mc:Choice xmlns:v="urn:schemas-microsoft-com:vml" Requires="v">
                <p:oleObj spid="_x0000_s17457" name="CorelDRAW!" r:id="rId4" imgW="4491533" imgH="1054303" progId="">
                  <p:embed/>
                </p:oleObj>
              </mc:Choice>
              <mc:Fallback>
                <p:oleObj name="CorelDRAW!" r:id="rId4" imgW="4491533" imgH="1054303" progId="">
                  <p:embed/>
                  <p:pic>
                    <p:nvPicPr>
                      <p:cNvPr id="7" name="Object 3">
                        <a:hlinkClick r:id="" action="ppaction://ole?verb=0"/>
                        <a:extLst>
                          <a:ext uri="{FF2B5EF4-FFF2-40B4-BE49-F238E27FC236}">
                            <a16:creationId xmlns:a16="http://schemas.microsoft.com/office/drawing/2014/main" id="{CAE05807-4D0B-4CD4-AE9D-2145E7E0F1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2564904"/>
                        <a:ext cx="68008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1728192" cy="1569660"/>
          </a:xfrm>
          <a:prstGeom prst="rect">
            <a:avLst/>
          </a:prstGeom>
          <a:noFill/>
        </p:spPr>
        <p:txBody>
          <a:bodyPr wrap="square" rtlCol="0">
            <a:spAutoFit/>
          </a:bodyPr>
          <a:lstStyle/>
          <a:p>
            <a:pPr eaLnBrk="0" hangingPunct="0">
              <a:defRPr/>
            </a:pPr>
            <a:r>
              <a:rPr lang="en-US" sz="3200" b="1" dirty="0">
                <a:solidFill>
                  <a:srgbClr val="FAFD00"/>
                </a:solidFill>
              </a:rPr>
              <a:t>Control</a:t>
            </a:r>
          </a:p>
          <a:p>
            <a:pPr eaLnBrk="0" hangingPunct="0">
              <a:defRPr/>
            </a:pPr>
            <a:r>
              <a:rPr lang="en-US" sz="3200" b="1" dirty="0">
                <a:solidFill>
                  <a:srgbClr val="FAFD00"/>
                </a:solidFill>
              </a:rPr>
              <a:t>column</a:t>
            </a:r>
          </a:p>
          <a:p>
            <a:pPr eaLnBrk="0" hangingPunct="0">
              <a:defRPr/>
            </a:pPr>
            <a:r>
              <a:rPr lang="en-US" sz="3200" b="1" dirty="0">
                <a:solidFill>
                  <a:srgbClr val="FAFD00"/>
                </a:solidFill>
              </a:rPr>
              <a:t>forward</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282277" y="1776520"/>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8" name="TextBox 7">
            <a:extLst>
              <a:ext uri="{FF2B5EF4-FFF2-40B4-BE49-F238E27FC236}">
                <a16:creationId xmlns:a16="http://schemas.microsoft.com/office/drawing/2014/main" id="{1ABCEC60-E856-5249-A166-D96B57ED3919}"/>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071171025"/>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4"/>
          <p:cNvSpPr>
            <a:spLocks noChangeShapeType="1"/>
          </p:cNvSpPr>
          <p:nvPr/>
        </p:nvSpPr>
        <p:spPr bwMode="auto">
          <a:xfrm>
            <a:off x="2004320" y="2636913"/>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537625" y="2466492"/>
            <a:ext cx="393700" cy="561975"/>
          </a:xfrm>
          <a:prstGeom prst="line">
            <a:avLst/>
          </a:prstGeom>
          <a:noFill/>
          <a:ln w="76200">
            <a:solidFill>
              <a:srgbClr val="000000"/>
            </a:solidFill>
            <a:round/>
            <a:headEnd/>
            <a:tailEnd/>
          </a:ln>
        </p:spPr>
        <p:txBody>
          <a:bodyPr/>
          <a:lstStyle/>
          <a:p>
            <a:endParaRPr lang="en-GB" dirty="0"/>
          </a:p>
        </p:txBody>
      </p:sp>
      <p:graphicFrame>
        <p:nvGraphicFramePr>
          <p:cNvPr id="7" name="Object 3">
            <a:hlinkClick r:id="" action="ppaction://ole?verb=0"/>
            <a:extLst>
              <a:ext uri="{FF2B5EF4-FFF2-40B4-BE49-F238E27FC236}">
                <a16:creationId xmlns:a16="http://schemas.microsoft.com/office/drawing/2014/main" id="{CAE05807-4D0B-4CD4-AE9D-2145E7E0F156}"/>
              </a:ext>
            </a:extLst>
          </p:cNvPr>
          <p:cNvGraphicFramePr>
            <a:graphicFrameLocks/>
          </p:cNvGraphicFramePr>
          <p:nvPr>
            <p:extLst/>
          </p:nvPr>
        </p:nvGraphicFramePr>
        <p:xfrm>
          <a:off x="1171575" y="2564904"/>
          <a:ext cx="6800850" cy="1584325"/>
        </p:xfrm>
        <a:graphic>
          <a:graphicData uri="http://schemas.openxmlformats.org/presentationml/2006/ole">
            <mc:AlternateContent xmlns:mc="http://schemas.openxmlformats.org/markup-compatibility/2006">
              <mc:Choice xmlns:v="urn:schemas-microsoft-com:vml" Requires="v">
                <p:oleObj spid="_x0000_s18481" name="CorelDRAW!" r:id="rId4" imgW="4491533" imgH="1054303" progId="">
                  <p:embed/>
                </p:oleObj>
              </mc:Choice>
              <mc:Fallback>
                <p:oleObj name="CorelDRAW!" r:id="rId4" imgW="4491533" imgH="1054303" progId="">
                  <p:embed/>
                  <p:pic>
                    <p:nvPicPr>
                      <p:cNvPr id="7" name="Object 3">
                        <a:hlinkClick r:id="" action="ppaction://ole?verb=0"/>
                        <a:extLst>
                          <a:ext uri="{FF2B5EF4-FFF2-40B4-BE49-F238E27FC236}">
                            <a16:creationId xmlns:a16="http://schemas.microsoft.com/office/drawing/2014/main" id="{CAE05807-4D0B-4CD4-AE9D-2145E7E0F1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2564904"/>
                        <a:ext cx="68008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2232248" cy="1569660"/>
          </a:xfrm>
          <a:prstGeom prst="rect">
            <a:avLst/>
          </a:prstGeom>
          <a:noFill/>
        </p:spPr>
        <p:txBody>
          <a:bodyPr wrap="square" rtlCol="0">
            <a:spAutoFit/>
          </a:bodyPr>
          <a:lstStyle/>
          <a:p>
            <a:pPr eaLnBrk="0" hangingPunct="0">
              <a:defRPr/>
            </a:pPr>
            <a:r>
              <a:rPr lang="en-US" sz="3200" b="1" dirty="0">
                <a:solidFill>
                  <a:srgbClr val="FAFD00"/>
                </a:solidFill>
              </a:rPr>
              <a:t>Elevator</a:t>
            </a:r>
          </a:p>
          <a:p>
            <a:pPr eaLnBrk="0" hangingPunct="0">
              <a:defRPr/>
            </a:pPr>
            <a:r>
              <a:rPr lang="en-US" sz="3200" b="1" dirty="0">
                <a:solidFill>
                  <a:srgbClr val="FAFD00"/>
                </a:solidFill>
              </a:rPr>
              <a:t>moves</a:t>
            </a:r>
          </a:p>
          <a:p>
            <a:pPr eaLnBrk="0" hangingPunct="0">
              <a:defRPr/>
            </a:pPr>
            <a:r>
              <a:rPr lang="en-US" sz="3200" b="1" dirty="0">
                <a:solidFill>
                  <a:srgbClr val="FAFD00"/>
                </a:solidFill>
              </a:rPr>
              <a:t>down</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282277" y="1776520"/>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8" name="Isosceles Triangle 7">
            <a:extLst>
              <a:ext uri="{FF2B5EF4-FFF2-40B4-BE49-F238E27FC236}">
                <a16:creationId xmlns:a16="http://schemas.microsoft.com/office/drawing/2014/main" id="{B3FCECE0-F89B-4C6E-B028-DCD286268D3B}"/>
              </a:ext>
            </a:extLst>
          </p:cNvPr>
          <p:cNvSpPr/>
          <p:nvPr/>
        </p:nvSpPr>
        <p:spPr>
          <a:xfrm rot="7471924">
            <a:off x="7740462" y="2589024"/>
            <a:ext cx="89912" cy="392138"/>
          </a:xfrm>
          <a:prstGeom prst="triangle">
            <a:avLst/>
          </a:prstGeom>
          <a:solidFill>
            <a:srgbClr val="808080">
              <a:alpha val="75000"/>
            </a:srgbClr>
          </a:solidFill>
          <a:ln w="12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08080"/>
              </a:solidFill>
            </a:endParaRPr>
          </a:p>
        </p:txBody>
      </p:sp>
      <p:sp>
        <p:nvSpPr>
          <p:cNvPr id="9" name="Arrow: Curved Left 8">
            <a:extLst>
              <a:ext uri="{FF2B5EF4-FFF2-40B4-BE49-F238E27FC236}">
                <a16:creationId xmlns:a16="http://schemas.microsoft.com/office/drawing/2014/main" id="{DF7D2781-8283-4DB2-93C7-E1828760F286}"/>
              </a:ext>
            </a:extLst>
          </p:cNvPr>
          <p:cNvSpPr/>
          <p:nvPr/>
        </p:nvSpPr>
        <p:spPr>
          <a:xfrm>
            <a:off x="7972425" y="2112915"/>
            <a:ext cx="678756" cy="1153393"/>
          </a:xfrm>
          <a:prstGeom prst="curvedLef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C80380CD-19A2-5141-ACDE-AE8EF6028297}"/>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112807249"/>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CACCD0-4C5A-495F-81D4-306089B8C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5929">
            <a:off x="1114780" y="2585064"/>
            <a:ext cx="6803726" cy="1579001"/>
          </a:xfrm>
          <a:prstGeom prst="rect">
            <a:avLst/>
          </a:prstGeom>
        </p:spPr>
      </p:pic>
      <p:sp>
        <p:nvSpPr>
          <p:cNvPr id="4101" name="Line 4"/>
          <p:cNvSpPr>
            <a:spLocks noChangeShapeType="1"/>
          </p:cNvSpPr>
          <p:nvPr/>
        </p:nvSpPr>
        <p:spPr bwMode="auto">
          <a:xfrm>
            <a:off x="1814669" y="3200170"/>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377477" y="2955920"/>
            <a:ext cx="393700" cy="561975"/>
          </a:xfrm>
          <a:prstGeom prst="line">
            <a:avLst/>
          </a:prstGeom>
          <a:noFill/>
          <a:ln w="76200">
            <a:solidFill>
              <a:srgbClr val="000000"/>
            </a:solidFill>
            <a:round/>
            <a:headEnd/>
            <a:tailEnd/>
          </a:ln>
        </p:spPr>
        <p:txBody>
          <a:bodyPr/>
          <a:lstStyle/>
          <a:p>
            <a:endParaRPr lang="en-GB" dirty="0"/>
          </a:p>
        </p:txBody>
      </p:sp>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2232248" cy="1569660"/>
          </a:xfrm>
          <a:prstGeom prst="rect">
            <a:avLst/>
          </a:prstGeom>
          <a:noFill/>
        </p:spPr>
        <p:txBody>
          <a:bodyPr wrap="square" rtlCol="0">
            <a:spAutoFit/>
          </a:bodyPr>
          <a:lstStyle/>
          <a:p>
            <a:pPr eaLnBrk="0" hangingPunct="0">
              <a:defRPr/>
            </a:pPr>
            <a:r>
              <a:rPr lang="en-US" sz="3200" b="1" dirty="0">
                <a:solidFill>
                  <a:srgbClr val="FAFD00"/>
                </a:solidFill>
              </a:rPr>
              <a:t>Elevator</a:t>
            </a:r>
          </a:p>
          <a:p>
            <a:pPr eaLnBrk="0" hangingPunct="0">
              <a:defRPr/>
            </a:pPr>
            <a:r>
              <a:rPr lang="en-US" sz="3200" b="1" dirty="0">
                <a:solidFill>
                  <a:srgbClr val="FAFD00"/>
                </a:solidFill>
              </a:rPr>
              <a:t>moves</a:t>
            </a:r>
          </a:p>
          <a:p>
            <a:pPr eaLnBrk="0" hangingPunct="0">
              <a:defRPr/>
            </a:pPr>
            <a:r>
              <a:rPr lang="en-US" sz="3200" b="1" dirty="0">
                <a:solidFill>
                  <a:srgbClr val="FAFD00"/>
                </a:solidFill>
              </a:rPr>
              <a:t>down</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005194" y="2265008"/>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14E6FC2E-421D-4783-AB59-39BFB7B0AB92}"/>
              </a:ext>
            </a:extLst>
          </p:cNvPr>
          <p:cNvSpPr txBox="1"/>
          <p:nvPr/>
        </p:nvSpPr>
        <p:spPr>
          <a:xfrm rot="20053951">
            <a:off x="1119790" y="2392015"/>
            <a:ext cx="7344816" cy="3024336"/>
          </a:xfrm>
          <a:prstGeom prst="rect">
            <a:avLst/>
          </a:prstGeom>
          <a:noFill/>
        </p:spPr>
        <p:txBody>
          <a:bodyPr wrap="square" rtlCol="0">
            <a:spAutoFit/>
          </a:bodyPr>
          <a:lstStyle/>
          <a:p>
            <a:endParaRPr lang="en-GB" dirty="0"/>
          </a:p>
        </p:txBody>
      </p:sp>
      <p:sp>
        <p:nvSpPr>
          <p:cNvPr id="17" name="Isosceles Triangle 16">
            <a:extLst>
              <a:ext uri="{FF2B5EF4-FFF2-40B4-BE49-F238E27FC236}">
                <a16:creationId xmlns:a16="http://schemas.microsoft.com/office/drawing/2014/main" id="{511C6C70-0C0C-4528-93B7-B05B9AFB16DE}"/>
              </a:ext>
            </a:extLst>
          </p:cNvPr>
          <p:cNvSpPr/>
          <p:nvPr/>
        </p:nvSpPr>
        <p:spPr>
          <a:xfrm rot="7471924">
            <a:off x="7484506" y="1962087"/>
            <a:ext cx="89912" cy="392138"/>
          </a:xfrm>
          <a:prstGeom prst="triangle">
            <a:avLst/>
          </a:prstGeom>
          <a:solidFill>
            <a:srgbClr val="808080">
              <a:alpha val="75000"/>
            </a:srgbClr>
          </a:solidFill>
          <a:ln w="12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08080"/>
              </a:solidFill>
            </a:endParaRPr>
          </a:p>
        </p:txBody>
      </p:sp>
      <p:sp>
        <p:nvSpPr>
          <p:cNvPr id="18" name="Arrow: Curved Left 17">
            <a:extLst>
              <a:ext uri="{FF2B5EF4-FFF2-40B4-BE49-F238E27FC236}">
                <a16:creationId xmlns:a16="http://schemas.microsoft.com/office/drawing/2014/main" id="{C18E895F-CBD2-4A99-81F9-BCBFA17CEDB5}"/>
              </a:ext>
            </a:extLst>
          </p:cNvPr>
          <p:cNvSpPr/>
          <p:nvPr/>
        </p:nvSpPr>
        <p:spPr>
          <a:xfrm>
            <a:off x="7972324" y="1077778"/>
            <a:ext cx="678756" cy="1153393"/>
          </a:xfrm>
          <a:prstGeom prst="curvedLef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3" name="TextBox 2">
            <a:extLst>
              <a:ext uri="{FF2B5EF4-FFF2-40B4-BE49-F238E27FC236}">
                <a16:creationId xmlns:a16="http://schemas.microsoft.com/office/drawing/2014/main" id="{6C0724A3-FE98-4133-979E-5C8A4D6AF731}"/>
              </a:ext>
            </a:extLst>
          </p:cNvPr>
          <p:cNvSpPr txBox="1"/>
          <p:nvPr/>
        </p:nvSpPr>
        <p:spPr>
          <a:xfrm>
            <a:off x="492920" y="1154393"/>
            <a:ext cx="2794983" cy="1354217"/>
          </a:xfrm>
          <a:prstGeom prst="rect">
            <a:avLst/>
          </a:prstGeom>
          <a:noFill/>
        </p:spPr>
        <p:txBody>
          <a:bodyPr wrap="square" rtlCol="0">
            <a:spAutoFit/>
          </a:bodyPr>
          <a:lstStyle/>
          <a:p>
            <a:pPr eaLnBrk="0" hangingPunct="0">
              <a:defRPr/>
            </a:pPr>
            <a:r>
              <a:rPr lang="en-US" sz="3200" b="1" dirty="0">
                <a:solidFill>
                  <a:srgbClr val="FAFD00"/>
                </a:solidFill>
              </a:rPr>
              <a:t>Nose pitches </a:t>
            </a:r>
          </a:p>
          <a:p>
            <a:pPr algn="ctr" eaLnBrk="0" hangingPunct="0">
              <a:defRPr/>
            </a:pPr>
            <a:r>
              <a:rPr lang="en-US" sz="3200" b="1" dirty="0">
                <a:solidFill>
                  <a:srgbClr val="FAFD00"/>
                </a:solidFill>
              </a:rPr>
              <a:t>down</a:t>
            </a:r>
          </a:p>
          <a:p>
            <a:endParaRPr lang="en-GB" dirty="0"/>
          </a:p>
        </p:txBody>
      </p:sp>
      <p:cxnSp>
        <p:nvCxnSpPr>
          <p:cNvPr id="7" name="Straight Arrow Connector 6">
            <a:extLst>
              <a:ext uri="{FF2B5EF4-FFF2-40B4-BE49-F238E27FC236}">
                <a16:creationId xmlns:a16="http://schemas.microsoft.com/office/drawing/2014/main" id="{22AE0F9A-AD64-4141-AF72-FE1F7EF7C9F2}"/>
              </a:ext>
            </a:extLst>
          </p:cNvPr>
          <p:cNvCxnSpPr/>
          <p:nvPr/>
        </p:nvCxnSpPr>
        <p:spPr>
          <a:xfrm>
            <a:off x="827583" y="2715869"/>
            <a:ext cx="0" cy="1649235"/>
          </a:xfrm>
          <a:prstGeom prst="straightConnector1">
            <a:avLst/>
          </a:prstGeom>
          <a:ln w="76200">
            <a:solidFill>
              <a:srgbClr val="FFFF00"/>
            </a:solidFill>
            <a:tailEnd type="triangle"/>
          </a:ln>
        </p:spPr>
        <p:style>
          <a:lnRef idx="3">
            <a:schemeClr val="accent4"/>
          </a:lnRef>
          <a:fillRef idx="0">
            <a:schemeClr val="accent4"/>
          </a:fillRef>
          <a:effectRef idx="2">
            <a:schemeClr val="accent4"/>
          </a:effectRef>
          <a:fontRef idx="minor">
            <a:schemeClr val="tx1"/>
          </a:fontRef>
        </p:style>
      </p:cxnSp>
      <p:sp>
        <p:nvSpPr>
          <p:cNvPr id="12" name="TextBox 11">
            <a:extLst>
              <a:ext uri="{FF2B5EF4-FFF2-40B4-BE49-F238E27FC236}">
                <a16:creationId xmlns:a16="http://schemas.microsoft.com/office/drawing/2014/main" id="{9C97B471-AB4E-CD48-8614-6B29C53514AC}"/>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167277709"/>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07" y="430213"/>
            <a:ext cx="5206875" cy="701731"/>
          </a:xfrm>
        </p:spPr>
        <p:txBody>
          <a:bodyPr/>
          <a:lstStyle/>
          <a:p>
            <a:pPr algn="ctr"/>
            <a:r>
              <a:rPr lang="en-GB" dirty="0"/>
              <a:t>Practical Activities</a:t>
            </a:r>
          </a:p>
        </p:txBody>
      </p:sp>
      <p:sp>
        <p:nvSpPr>
          <p:cNvPr id="3" name="Content Placeholder 2"/>
          <p:cNvSpPr>
            <a:spLocks noGrp="1"/>
          </p:cNvSpPr>
          <p:nvPr>
            <p:ph idx="1"/>
          </p:nvPr>
        </p:nvSpPr>
        <p:spPr>
          <a:xfrm>
            <a:off x="611560" y="1340768"/>
            <a:ext cx="5184576" cy="3711785"/>
          </a:xfrm>
        </p:spPr>
        <p:txBody>
          <a:bodyPr/>
          <a:lstStyle/>
          <a:p>
            <a:pPr marL="0" indent="0">
              <a:buNone/>
            </a:pPr>
            <a:r>
              <a:rPr lang="en-GB" dirty="0">
                <a:solidFill>
                  <a:srgbClr val="FFFF00"/>
                </a:solidFill>
              </a:rPr>
              <a:t>Undertake the practical activities found in Ultilearn and record their completion in the First Class Cadet Logbook.</a:t>
            </a:r>
          </a:p>
          <a:p>
            <a:pPr marL="0" indent="0">
              <a:buNone/>
            </a:pPr>
            <a:endParaRPr lang="en-GB" dirty="0">
              <a:solidFill>
                <a:srgbClr val="FFFF00"/>
              </a:solidFill>
            </a:endParaRPr>
          </a:p>
          <a:p>
            <a:pPr marL="0" indent="0" algn="ctr">
              <a:buNone/>
            </a:pPr>
            <a:r>
              <a:rPr lang="en-GB" dirty="0">
                <a:solidFill>
                  <a:srgbClr val="FFFF00"/>
                </a:solidFill>
              </a:rPr>
              <a:t>and</a:t>
            </a:r>
          </a:p>
          <a:p>
            <a:pPr marL="0" indent="0" algn="ctr">
              <a:buNone/>
            </a:pPr>
            <a:endParaRPr lang="en-GB" dirty="0">
              <a:solidFill>
                <a:srgbClr val="FFFF00"/>
              </a:solidFill>
            </a:endParaRPr>
          </a:p>
          <a:p>
            <a:pPr marL="0" indent="0">
              <a:buNone/>
            </a:pPr>
            <a:r>
              <a:rPr lang="en-GB" dirty="0">
                <a:solidFill>
                  <a:srgbClr val="FFFF00"/>
                </a:solidFill>
              </a:rPr>
              <a:t>Demonstrate and practice on a flight simulator, if you have one.</a:t>
            </a:r>
          </a:p>
        </p:txBody>
      </p:sp>
      <p:pic>
        <p:nvPicPr>
          <p:cNvPr id="5" name="Picture 4">
            <a:extLst>
              <a:ext uri="{FF2B5EF4-FFF2-40B4-BE49-F238E27FC236}">
                <a16:creationId xmlns:a16="http://schemas.microsoft.com/office/drawing/2014/main" id="{F50D3281-5738-1E42-B96A-1FA6C33E4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59" y="3861048"/>
            <a:ext cx="2444626" cy="1797004"/>
          </a:xfrm>
          <a:prstGeom prst="rect">
            <a:avLst/>
          </a:prstGeom>
        </p:spPr>
      </p:pic>
      <p:pic>
        <p:nvPicPr>
          <p:cNvPr id="7" name="Picture 6">
            <a:extLst>
              <a:ext uri="{FF2B5EF4-FFF2-40B4-BE49-F238E27FC236}">
                <a16:creationId xmlns:a16="http://schemas.microsoft.com/office/drawing/2014/main" id="{BFD23263-5AF0-4E4F-8119-AA7B26CFC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397" y="1306246"/>
            <a:ext cx="1490542" cy="2122753"/>
          </a:xfrm>
          <a:prstGeom prst="rect">
            <a:avLst/>
          </a:prstGeom>
        </p:spPr>
      </p:pic>
    </p:spTree>
    <p:extLst>
      <p:ext uri="{BB962C8B-B14F-4D97-AF65-F5344CB8AC3E}">
        <p14:creationId xmlns:p14="http://schemas.microsoft.com/office/powerpoint/2010/main" val="185086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CACCD0-4C5A-495F-81D4-306089B8C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5929">
            <a:off x="1114780" y="2585064"/>
            <a:ext cx="6803726" cy="1579001"/>
          </a:xfrm>
          <a:prstGeom prst="rect">
            <a:avLst/>
          </a:prstGeom>
        </p:spPr>
      </p:pic>
      <p:sp>
        <p:nvSpPr>
          <p:cNvPr id="4101" name="Line 4"/>
          <p:cNvSpPr>
            <a:spLocks noChangeShapeType="1"/>
          </p:cNvSpPr>
          <p:nvPr/>
        </p:nvSpPr>
        <p:spPr bwMode="auto">
          <a:xfrm>
            <a:off x="1814669" y="3200170"/>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377477" y="2955920"/>
            <a:ext cx="393700" cy="561975"/>
          </a:xfrm>
          <a:prstGeom prst="line">
            <a:avLst/>
          </a:prstGeom>
          <a:noFill/>
          <a:ln w="76200">
            <a:solidFill>
              <a:srgbClr val="000000"/>
            </a:solidFill>
            <a:round/>
            <a:headEnd/>
            <a:tailEnd/>
          </a:ln>
        </p:spPr>
        <p:txBody>
          <a:bodyPr/>
          <a:lstStyle/>
          <a:p>
            <a:endParaRPr lang="en-GB" dirty="0"/>
          </a:p>
        </p:txBody>
      </p:sp>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2232248" cy="1569660"/>
          </a:xfrm>
          <a:prstGeom prst="rect">
            <a:avLst/>
          </a:prstGeom>
          <a:noFill/>
        </p:spPr>
        <p:txBody>
          <a:bodyPr wrap="square" rtlCol="0">
            <a:spAutoFit/>
          </a:bodyPr>
          <a:lstStyle/>
          <a:p>
            <a:pPr eaLnBrk="0" hangingPunct="0">
              <a:defRPr/>
            </a:pPr>
            <a:r>
              <a:rPr lang="en-US" sz="3200" b="1" dirty="0">
                <a:solidFill>
                  <a:srgbClr val="FAFD00"/>
                </a:solidFill>
              </a:rPr>
              <a:t>Elevator</a:t>
            </a:r>
          </a:p>
          <a:p>
            <a:pPr eaLnBrk="0" hangingPunct="0">
              <a:defRPr/>
            </a:pPr>
            <a:r>
              <a:rPr lang="en-US" sz="3200" b="1" dirty="0">
                <a:solidFill>
                  <a:srgbClr val="FAFD00"/>
                </a:solidFill>
              </a:rPr>
              <a:t>moves</a:t>
            </a:r>
          </a:p>
          <a:p>
            <a:pPr eaLnBrk="0" hangingPunct="0">
              <a:defRPr/>
            </a:pPr>
            <a:r>
              <a:rPr lang="en-US" sz="3200" b="1" dirty="0">
                <a:solidFill>
                  <a:srgbClr val="FAFD00"/>
                </a:solidFill>
              </a:rPr>
              <a:t>down</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005194" y="2265008"/>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14E6FC2E-421D-4783-AB59-39BFB7B0AB92}"/>
              </a:ext>
            </a:extLst>
          </p:cNvPr>
          <p:cNvSpPr txBox="1"/>
          <p:nvPr/>
        </p:nvSpPr>
        <p:spPr>
          <a:xfrm rot="20053951">
            <a:off x="1119790" y="2392015"/>
            <a:ext cx="7344816" cy="3024336"/>
          </a:xfrm>
          <a:prstGeom prst="rect">
            <a:avLst/>
          </a:prstGeom>
          <a:noFill/>
        </p:spPr>
        <p:txBody>
          <a:bodyPr wrap="square" rtlCol="0">
            <a:spAutoFit/>
          </a:bodyPr>
          <a:lstStyle/>
          <a:p>
            <a:endParaRPr lang="en-GB" dirty="0"/>
          </a:p>
        </p:txBody>
      </p:sp>
      <p:sp>
        <p:nvSpPr>
          <p:cNvPr id="17" name="Isosceles Triangle 16">
            <a:extLst>
              <a:ext uri="{FF2B5EF4-FFF2-40B4-BE49-F238E27FC236}">
                <a16:creationId xmlns:a16="http://schemas.microsoft.com/office/drawing/2014/main" id="{511C6C70-0C0C-4528-93B7-B05B9AFB16DE}"/>
              </a:ext>
            </a:extLst>
          </p:cNvPr>
          <p:cNvSpPr/>
          <p:nvPr/>
        </p:nvSpPr>
        <p:spPr>
          <a:xfrm rot="7471924">
            <a:off x="7484506" y="1962087"/>
            <a:ext cx="89912" cy="392138"/>
          </a:xfrm>
          <a:prstGeom prst="triangle">
            <a:avLst/>
          </a:prstGeom>
          <a:solidFill>
            <a:srgbClr val="808080">
              <a:alpha val="75000"/>
            </a:srgbClr>
          </a:solidFill>
          <a:ln w="12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08080"/>
              </a:solidFill>
            </a:endParaRPr>
          </a:p>
        </p:txBody>
      </p:sp>
      <p:sp>
        <p:nvSpPr>
          <p:cNvPr id="18" name="Arrow: Curved Left 17">
            <a:extLst>
              <a:ext uri="{FF2B5EF4-FFF2-40B4-BE49-F238E27FC236}">
                <a16:creationId xmlns:a16="http://schemas.microsoft.com/office/drawing/2014/main" id="{C18E895F-CBD2-4A99-81F9-BCBFA17CEDB5}"/>
              </a:ext>
            </a:extLst>
          </p:cNvPr>
          <p:cNvSpPr/>
          <p:nvPr/>
        </p:nvSpPr>
        <p:spPr>
          <a:xfrm>
            <a:off x="7972324" y="1077778"/>
            <a:ext cx="678756" cy="1153393"/>
          </a:xfrm>
          <a:prstGeom prst="curvedLef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AFB391D1-D3D3-4E78-B0EA-458217A5D1D7}"/>
              </a:ext>
            </a:extLst>
          </p:cNvPr>
          <p:cNvSpPr txBox="1"/>
          <p:nvPr/>
        </p:nvSpPr>
        <p:spPr>
          <a:xfrm>
            <a:off x="2050765" y="5096948"/>
            <a:ext cx="2942164" cy="1077218"/>
          </a:xfrm>
          <a:prstGeom prst="rect">
            <a:avLst/>
          </a:prstGeom>
          <a:noFill/>
        </p:spPr>
        <p:txBody>
          <a:bodyPr wrap="square" rtlCol="0">
            <a:spAutoFit/>
          </a:bodyPr>
          <a:lstStyle/>
          <a:p>
            <a:pPr algn="ctr" eaLnBrk="0" hangingPunct="0">
              <a:defRPr/>
            </a:pPr>
            <a:r>
              <a:rPr lang="en-US" sz="3200" b="1" dirty="0">
                <a:solidFill>
                  <a:srgbClr val="FAFD00"/>
                </a:solidFill>
              </a:rPr>
              <a:t>Airspeed will</a:t>
            </a:r>
          </a:p>
          <a:p>
            <a:pPr algn="ctr" eaLnBrk="0" hangingPunct="0">
              <a:defRPr/>
            </a:pPr>
            <a:r>
              <a:rPr lang="en-US" sz="3200" b="1" dirty="0">
                <a:solidFill>
                  <a:srgbClr val="FAFD00"/>
                </a:solidFill>
              </a:rPr>
              <a:t>increase</a:t>
            </a:r>
            <a:endParaRPr lang="en-GB" sz="3200" dirty="0"/>
          </a:p>
        </p:txBody>
      </p:sp>
      <p:sp>
        <p:nvSpPr>
          <p:cNvPr id="3" name="TextBox 2">
            <a:extLst>
              <a:ext uri="{FF2B5EF4-FFF2-40B4-BE49-F238E27FC236}">
                <a16:creationId xmlns:a16="http://schemas.microsoft.com/office/drawing/2014/main" id="{6C0724A3-FE98-4133-979E-5C8A4D6AF731}"/>
              </a:ext>
            </a:extLst>
          </p:cNvPr>
          <p:cNvSpPr txBox="1"/>
          <p:nvPr/>
        </p:nvSpPr>
        <p:spPr>
          <a:xfrm>
            <a:off x="492920" y="1154393"/>
            <a:ext cx="2794983" cy="1354217"/>
          </a:xfrm>
          <a:prstGeom prst="rect">
            <a:avLst/>
          </a:prstGeom>
          <a:noFill/>
        </p:spPr>
        <p:txBody>
          <a:bodyPr wrap="square" rtlCol="0">
            <a:spAutoFit/>
          </a:bodyPr>
          <a:lstStyle/>
          <a:p>
            <a:pPr eaLnBrk="0" hangingPunct="0">
              <a:defRPr/>
            </a:pPr>
            <a:r>
              <a:rPr lang="en-US" sz="3200" b="1" dirty="0">
                <a:solidFill>
                  <a:srgbClr val="FAFD00"/>
                </a:solidFill>
              </a:rPr>
              <a:t>Nose pitches </a:t>
            </a:r>
          </a:p>
          <a:p>
            <a:pPr algn="ctr" eaLnBrk="0" hangingPunct="0">
              <a:defRPr/>
            </a:pPr>
            <a:r>
              <a:rPr lang="en-US" sz="3200" b="1" dirty="0">
                <a:solidFill>
                  <a:srgbClr val="FAFD00"/>
                </a:solidFill>
              </a:rPr>
              <a:t>down</a:t>
            </a:r>
          </a:p>
          <a:p>
            <a:endParaRPr lang="en-GB" dirty="0"/>
          </a:p>
        </p:txBody>
      </p:sp>
      <p:cxnSp>
        <p:nvCxnSpPr>
          <p:cNvPr id="7" name="Straight Arrow Connector 6">
            <a:extLst>
              <a:ext uri="{FF2B5EF4-FFF2-40B4-BE49-F238E27FC236}">
                <a16:creationId xmlns:a16="http://schemas.microsoft.com/office/drawing/2014/main" id="{22AE0F9A-AD64-4141-AF72-FE1F7EF7C9F2}"/>
              </a:ext>
            </a:extLst>
          </p:cNvPr>
          <p:cNvCxnSpPr/>
          <p:nvPr/>
        </p:nvCxnSpPr>
        <p:spPr>
          <a:xfrm>
            <a:off x="827583" y="2715869"/>
            <a:ext cx="0" cy="1649235"/>
          </a:xfrm>
          <a:prstGeom prst="straightConnector1">
            <a:avLst/>
          </a:prstGeom>
          <a:ln w="76200">
            <a:solidFill>
              <a:srgbClr val="FFFF00"/>
            </a:solidFill>
            <a:tailEnd type="triangle"/>
          </a:ln>
        </p:spPr>
        <p:style>
          <a:lnRef idx="3">
            <a:schemeClr val="accent4"/>
          </a:lnRef>
          <a:fillRef idx="0">
            <a:schemeClr val="accent4"/>
          </a:fillRef>
          <a:effectRef idx="2">
            <a:schemeClr val="accent4"/>
          </a:effectRef>
          <a:fontRef idx="minor">
            <a:schemeClr val="tx1"/>
          </a:fontRef>
        </p:style>
      </p:cxnSp>
      <p:sp>
        <p:nvSpPr>
          <p:cNvPr id="13" name="TextBox 12">
            <a:extLst>
              <a:ext uri="{FF2B5EF4-FFF2-40B4-BE49-F238E27FC236}">
                <a16:creationId xmlns:a16="http://schemas.microsoft.com/office/drawing/2014/main" id="{0C4593E3-2F60-7A4F-960C-EFD7EC8F68F9}"/>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04376666"/>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CACCD0-4C5A-495F-81D4-306089B8C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5929">
            <a:off x="1114780" y="2585064"/>
            <a:ext cx="6803726" cy="1579001"/>
          </a:xfrm>
          <a:prstGeom prst="rect">
            <a:avLst/>
          </a:prstGeom>
        </p:spPr>
      </p:pic>
      <p:sp>
        <p:nvSpPr>
          <p:cNvPr id="4101" name="Line 4"/>
          <p:cNvSpPr>
            <a:spLocks noChangeShapeType="1"/>
          </p:cNvSpPr>
          <p:nvPr/>
        </p:nvSpPr>
        <p:spPr bwMode="auto">
          <a:xfrm>
            <a:off x="1814669" y="3200170"/>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377477" y="2955920"/>
            <a:ext cx="393700" cy="561975"/>
          </a:xfrm>
          <a:prstGeom prst="line">
            <a:avLst/>
          </a:prstGeom>
          <a:noFill/>
          <a:ln w="76200">
            <a:solidFill>
              <a:srgbClr val="000000"/>
            </a:solidFill>
            <a:round/>
            <a:headEnd/>
            <a:tailEnd/>
          </a:ln>
        </p:spPr>
        <p:txBody>
          <a:bodyPr/>
          <a:lstStyle/>
          <a:p>
            <a:endParaRPr lang="en-GB" dirty="0"/>
          </a:p>
        </p:txBody>
      </p:sp>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2232248" cy="1569660"/>
          </a:xfrm>
          <a:prstGeom prst="rect">
            <a:avLst/>
          </a:prstGeom>
          <a:noFill/>
        </p:spPr>
        <p:txBody>
          <a:bodyPr wrap="square" rtlCol="0">
            <a:spAutoFit/>
          </a:bodyPr>
          <a:lstStyle/>
          <a:p>
            <a:pPr eaLnBrk="0" hangingPunct="0">
              <a:defRPr/>
            </a:pPr>
            <a:r>
              <a:rPr lang="en-US" sz="3200" b="1" dirty="0">
                <a:solidFill>
                  <a:srgbClr val="FAFD00"/>
                </a:solidFill>
              </a:rPr>
              <a:t>Elevator</a:t>
            </a:r>
          </a:p>
          <a:p>
            <a:pPr eaLnBrk="0" hangingPunct="0">
              <a:defRPr/>
            </a:pPr>
            <a:r>
              <a:rPr lang="en-US" sz="3200" b="1" dirty="0">
                <a:solidFill>
                  <a:srgbClr val="FAFD00"/>
                </a:solidFill>
              </a:rPr>
              <a:t>moves</a:t>
            </a:r>
          </a:p>
          <a:p>
            <a:pPr eaLnBrk="0" hangingPunct="0">
              <a:defRPr/>
            </a:pPr>
            <a:r>
              <a:rPr lang="en-US" sz="3200" b="1" dirty="0">
                <a:solidFill>
                  <a:srgbClr val="FAFD00"/>
                </a:solidFill>
              </a:rPr>
              <a:t>down</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005194" y="2265008"/>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14E6FC2E-421D-4783-AB59-39BFB7B0AB92}"/>
              </a:ext>
            </a:extLst>
          </p:cNvPr>
          <p:cNvSpPr txBox="1"/>
          <p:nvPr/>
        </p:nvSpPr>
        <p:spPr>
          <a:xfrm rot="20053951">
            <a:off x="1119790" y="2392015"/>
            <a:ext cx="7344816" cy="3024336"/>
          </a:xfrm>
          <a:prstGeom prst="rect">
            <a:avLst/>
          </a:prstGeom>
          <a:noFill/>
        </p:spPr>
        <p:txBody>
          <a:bodyPr wrap="square" rtlCol="0">
            <a:spAutoFit/>
          </a:bodyPr>
          <a:lstStyle/>
          <a:p>
            <a:endParaRPr lang="en-GB" dirty="0"/>
          </a:p>
        </p:txBody>
      </p:sp>
      <p:sp>
        <p:nvSpPr>
          <p:cNvPr id="17" name="Isosceles Triangle 16">
            <a:extLst>
              <a:ext uri="{FF2B5EF4-FFF2-40B4-BE49-F238E27FC236}">
                <a16:creationId xmlns:a16="http://schemas.microsoft.com/office/drawing/2014/main" id="{511C6C70-0C0C-4528-93B7-B05B9AFB16DE}"/>
              </a:ext>
            </a:extLst>
          </p:cNvPr>
          <p:cNvSpPr/>
          <p:nvPr/>
        </p:nvSpPr>
        <p:spPr>
          <a:xfrm rot="7471924">
            <a:off x="7484506" y="1962087"/>
            <a:ext cx="89912" cy="392138"/>
          </a:xfrm>
          <a:prstGeom prst="triangle">
            <a:avLst/>
          </a:prstGeom>
          <a:solidFill>
            <a:srgbClr val="808080">
              <a:alpha val="75000"/>
            </a:srgbClr>
          </a:solidFill>
          <a:ln w="12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08080"/>
              </a:solidFill>
            </a:endParaRPr>
          </a:p>
        </p:txBody>
      </p:sp>
      <p:sp>
        <p:nvSpPr>
          <p:cNvPr id="18" name="Arrow: Curved Left 17">
            <a:extLst>
              <a:ext uri="{FF2B5EF4-FFF2-40B4-BE49-F238E27FC236}">
                <a16:creationId xmlns:a16="http://schemas.microsoft.com/office/drawing/2014/main" id="{C18E895F-CBD2-4A99-81F9-BCBFA17CEDB5}"/>
              </a:ext>
            </a:extLst>
          </p:cNvPr>
          <p:cNvSpPr/>
          <p:nvPr/>
        </p:nvSpPr>
        <p:spPr>
          <a:xfrm>
            <a:off x="7972324" y="1077778"/>
            <a:ext cx="678756" cy="1153393"/>
          </a:xfrm>
          <a:prstGeom prst="curvedLef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AFB391D1-D3D3-4E78-B0EA-458217A5D1D7}"/>
              </a:ext>
            </a:extLst>
          </p:cNvPr>
          <p:cNvSpPr txBox="1"/>
          <p:nvPr/>
        </p:nvSpPr>
        <p:spPr>
          <a:xfrm>
            <a:off x="2050765" y="5096948"/>
            <a:ext cx="2942164" cy="1077218"/>
          </a:xfrm>
          <a:prstGeom prst="rect">
            <a:avLst/>
          </a:prstGeom>
          <a:noFill/>
        </p:spPr>
        <p:txBody>
          <a:bodyPr wrap="square" rtlCol="0">
            <a:spAutoFit/>
          </a:bodyPr>
          <a:lstStyle/>
          <a:p>
            <a:pPr algn="ctr" eaLnBrk="0" hangingPunct="0">
              <a:defRPr/>
            </a:pPr>
            <a:r>
              <a:rPr lang="en-US" sz="3200" b="1" dirty="0">
                <a:solidFill>
                  <a:srgbClr val="FAFD00"/>
                </a:solidFill>
              </a:rPr>
              <a:t>Airspeed will</a:t>
            </a:r>
          </a:p>
          <a:p>
            <a:pPr algn="ctr" eaLnBrk="0" hangingPunct="0">
              <a:defRPr/>
            </a:pPr>
            <a:r>
              <a:rPr lang="en-US" sz="3200" b="1" dirty="0">
                <a:solidFill>
                  <a:srgbClr val="FAFD00"/>
                </a:solidFill>
              </a:rPr>
              <a:t>increase</a:t>
            </a:r>
            <a:endParaRPr lang="en-GB" sz="3200" dirty="0"/>
          </a:p>
        </p:txBody>
      </p:sp>
      <p:sp>
        <p:nvSpPr>
          <p:cNvPr id="3" name="TextBox 2">
            <a:extLst>
              <a:ext uri="{FF2B5EF4-FFF2-40B4-BE49-F238E27FC236}">
                <a16:creationId xmlns:a16="http://schemas.microsoft.com/office/drawing/2014/main" id="{6C0724A3-FE98-4133-979E-5C8A4D6AF731}"/>
              </a:ext>
            </a:extLst>
          </p:cNvPr>
          <p:cNvSpPr txBox="1"/>
          <p:nvPr/>
        </p:nvSpPr>
        <p:spPr>
          <a:xfrm>
            <a:off x="492920" y="1154393"/>
            <a:ext cx="2794983" cy="1354217"/>
          </a:xfrm>
          <a:prstGeom prst="rect">
            <a:avLst/>
          </a:prstGeom>
          <a:noFill/>
        </p:spPr>
        <p:txBody>
          <a:bodyPr wrap="square" rtlCol="0">
            <a:spAutoFit/>
          </a:bodyPr>
          <a:lstStyle/>
          <a:p>
            <a:pPr eaLnBrk="0" hangingPunct="0">
              <a:defRPr/>
            </a:pPr>
            <a:r>
              <a:rPr lang="en-US" sz="3200" b="1" dirty="0">
                <a:solidFill>
                  <a:srgbClr val="FAFD00"/>
                </a:solidFill>
              </a:rPr>
              <a:t>Nose pitches </a:t>
            </a:r>
          </a:p>
          <a:p>
            <a:pPr algn="ctr" eaLnBrk="0" hangingPunct="0">
              <a:defRPr/>
            </a:pPr>
            <a:r>
              <a:rPr lang="en-US" sz="3200" b="1" dirty="0">
                <a:solidFill>
                  <a:srgbClr val="FAFD00"/>
                </a:solidFill>
              </a:rPr>
              <a:t>down</a:t>
            </a:r>
          </a:p>
          <a:p>
            <a:endParaRPr lang="en-GB" dirty="0"/>
          </a:p>
        </p:txBody>
      </p:sp>
      <p:sp>
        <p:nvSpPr>
          <p:cNvPr id="4" name="TextBox 3">
            <a:extLst>
              <a:ext uri="{FF2B5EF4-FFF2-40B4-BE49-F238E27FC236}">
                <a16:creationId xmlns:a16="http://schemas.microsoft.com/office/drawing/2014/main" id="{4BE574A8-1038-4E58-86F7-35B7C701649C}"/>
              </a:ext>
            </a:extLst>
          </p:cNvPr>
          <p:cNvSpPr txBox="1"/>
          <p:nvPr/>
        </p:nvSpPr>
        <p:spPr>
          <a:xfrm>
            <a:off x="5508104" y="3977213"/>
            <a:ext cx="3142976" cy="1846659"/>
          </a:xfrm>
          <a:prstGeom prst="rect">
            <a:avLst/>
          </a:prstGeom>
          <a:noFill/>
        </p:spPr>
        <p:txBody>
          <a:bodyPr wrap="square" rtlCol="0">
            <a:spAutoFit/>
          </a:bodyPr>
          <a:lstStyle/>
          <a:p>
            <a:r>
              <a:rPr lang="en-US" sz="2400" b="1" dirty="0">
                <a:solidFill>
                  <a:srgbClr val="FFFF00"/>
                </a:solidFill>
              </a:rPr>
              <a:t>Continues to do so until the control column is placed in a neutral position</a:t>
            </a:r>
          </a:p>
          <a:p>
            <a:endParaRPr lang="en-GB" dirty="0"/>
          </a:p>
        </p:txBody>
      </p:sp>
      <p:cxnSp>
        <p:nvCxnSpPr>
          <p:cNvPr id="7" name="Straight Arrow Connector 6">
            <a:extLst>
              <a:ext uri="{FF2B5EF4-FFF2-40B4-BE49-F238E27FC236}">
                <a16:creationId xmlns:a16="http://schemas.microsoft.com/office/drawing/2014/main" id="{22AE0F9A-AD64-4141-AF72-FE1F7EF7C9F2}"/>
              </a:ext>
            </a:extLst>
          </p:cNvPr>
          <p:cNvCxnSpPr/>
          <p:nvPr/>
        </p:nvCxnSpPr>
        <p:spPr>
          <a:xfrm>
            <a:off x="827583" y="2715869"/>
            <a:ext cx="0" cy="1649235"/>
          </a:xfrm>
          <a:prstGeom prst="straightConnector1">
            <a:avLst/>
          </a:prstGeom>
          <a:ln w="76200">
            <a:solidFill>
              <a:srgbClr val="FFFF00"/>
            </a:solidFill>
            <a:tailEnd type="triangle"/>
          </a:ln>
        </p:spPr>
        <p:style>
          <a:lnRef idx="3">
            <a:schemeClr val="accent4"/>
          </a:lnRef>
          <a:fillRef idx="0">
            <a:schemeClr val="accent4"/>
          </a:fillRef>
          <a:effectRef idx="2">
            <a:schemeClr val="accent4"/>
          </a:effectRef>
          <a:fontRef idx="minor">
            <a:schemeClr val="tx1"/>
          </a:fontRef>
        </p:style>
      </p:cxnSp>
      <p:sp>
        <p:nvSpPr>
          <p:cNvPr id="15" name="TextBox 14">
            <a:extLst>
              <a:ext uri="{FF2B5EF4-FFF2-40B4-BE49-F238E27FC236}">
                <a16:creationId xmlns:a16="http://schemas.microsoft.com/office/drawing/2014/main" id="{F097165D-9A5C-044B-A08A-572CC4430D84}"/>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94569357"/>
      </p:ext>
    </p:extLst>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body" idx="4294967295"/>
          </p:nvPr>
        </p:nvSpPr>
        <p:spPr>
          <a:xfrm>
            <a:off x="2483768" y="1772816"/>
            <a:ext cx="5184824" cy="2355004"/>
          </a:xfrm>
          <a:noFill/>
        </p:spPr>
        <p:txBody>
          <a:bodyPr lIns="90488" tIns="44450" rIns="90488" bIns="44450"/>
          <a:lstStyle/>
          <a:p>
            <a:pPr eaLnBrk="1" hangingPunct="1"/>
            <a:r>
              <a:rPr lang="en-US" sz="3200" dirty="0">
                <a:solidFill>
                  <a:srgbClr val="FFFF00"/>
                </a:solidFill>
                <a:latin typeface="Arial" pitchFamily="34" charset="0"/>
              </a:rPr>
              <a:t>Control column back</a:t>
            </a:r>
          </a:p>
          <a:p>
            <a:pPr eaLnBrk="1" hangingPunct="1"/>
            <a:r>
              <a:rPr lang="en-US" sz="3200" dirty="0">
                <a:solidFill>
                  <a:srgbClr val="FFFF00"/>
                </a:solidFill>
                <a:latin typeface="Arial" pitchFamily="34" charset="0"/>
              </a:rPr>
              <a:t>Elevator moves up</a:t>
            </a:r>
          </a:p>
          <a:p>
            <a:pPr eaLnBrk="1" hangingPunct="1"/>
            <a:r>
              <a:rPr lang="en-US" sz="3200" dirty="0">
                <a:solidFill>
                  <a:srgbClr val="FFFF00"/>
                </a:solidFill>
                <a:latin typeface="Arial" pitchFamily="34" charset="0"/>
              </a:rPr>
              <a:t>Nose pitches up</a:t>
            </a:r>
          </a:p>
          <a:p>
            <a:pPr eaLnBrk="1" hangingPunct="1"/>
            <a:r>
              <a:rPr lang="en-US" sz="3200" dirty="0">
                <a:solidFill>
                  <a:srgbClr val="FFFF00"/>
                </a:solidFill>
                <a:latin typeface="Arial" pitchFamily="34" charset="0"/>
              </a:rPr>
              <a:t>Airspeed will increase</a:t>
            </a:r>
          </a:p>
        </p:txBody>
      </p:sp>
      <p:sp>
        <p:nvSpPr>
          <p:cNvPr id="56323" name="Rectangle 3"/>
          <p:cNvSpPr>
            <a:spLocks noGrp="1" noChangeArrowheads="1"/>
          </p:cNvSpPr>
          <p:nvPr>
            <p:ph type="title" idx="4294967295"/>
          </p:nvPr>
        </p:nvSpPr>
        <p:spPr>
          <a:xfrm>
            <a:off x="3194218" y="430213"/>
            <a:ext cx="2755564" cy="699166"/>
          </a:xfrm>
        </p:spPr>
        <p:txBody>
          <a:bodyPr lIns="90488" tIns="44450" rIns="90488" bIns="44450"/>
          <a:lstStyle/>
          <a:p>
            <a:pPr algn="ctr" eaLnBrk="1" hangingPunct="1"/>
            <a:r>
              <a:rPr lang="en-GB" b="1" dirty="0">
                <a:solidFill>
                  <a:schemeClr val="tx1"/>
                </a:solidFill>
                <a:latin typeface="Arial" pitchFamily="34" charset="0"/>
              </a:rPr>
              <a:t>Summary</a:t>
            </a:r>
          </a:p>
        </p:txBody>
      </p:sp>
      <p:sp>
        <p:nvSpPr>
          <p:cNvPr id="4" name="TextBox 3">
            <a:extLst>
              <a:ext uri="{FF2B5EF4-FFF2-40B4-BE49-F238E27FC236}">
                <a16:creationId xmlns:a16="http://schemas.microsoft.com/office/drawing/2014/main" id="{59A17E7C-8314-D74F-8094-1588E3F5CFC2}"/>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8095554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3970">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0">
                                            <p:txEl>
                                              <p:pRg st="1" end="1"/>
                                            </p:txEl>
                                          </p:spTgt>
                                        </p:tgtEl>
                                        <p:attrNameLst>
                                          <p:attrName>style.visibility</p:attrName>
                                        </p:attrNameLst>
                                      </p:cBhvr>
                                      <p:to>
                                        <p:strVal val="visible"/>
                                      </p:to>
                                    </p:set>
                                    <p:anim calcmode="lin" valueType="num">
                                      <p:cBhvr additive="base">
                                        <p:cTn id="13" dur="500" fill="hold"/>
                                        <p:tgtEl>
                                          <p:spTgt spid="83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0">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3970">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3970">
                                            <p:txEl>
                                              <p:pRg st="2" end="2"/>
                                            </p:txEl>
                                          </p:spTgt>
                                        </p:tgtEl>
                                        <p:attrNameLst>
                                          <p:attrName>style.visibility</p:attrName>
                                        </p:attrNameLst>
                                      </p:cBhvr>
                                      <p:to>
                                        <p:strVal val="visible"/>
                                      </p:to>
                                    </p:set>
                                    <p:anim calcmode="lin" valueType="num">
                                      <p:cBhvr additive="base">
                                        <p:cTn id="19" dur="500" fill="hold"/>
                                        <p:tgtEl>
                                          <p:spTgt spid="839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0">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3970">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3970">
                                            <p:txEl>
                                              <p:pRg st="3" end="3"/>
                                            </p:txEl>
                                          </p:spTgt>
                                        </p:tgtEl>
                                        <p:attrNameLst>
                                          <p:attrName>style.visibility</p:attrName>
                                        </p:attrNameLst>
                                      </p:cBhvr>
                                      <p:to>
                                        <p:strVal val="visible"/>
                                      </p:to>
                                    </p:set>
                                    <p:anim calcmode="lin" valueType="num">
                                      <p:cBhvr additive="base">
                                        <p:cTn id="25" dur="500" fill="hold"/>
                                        <p:tgtEl>
                                          <p:spTgt spid="839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0">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83970">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498725" y="1522413"/>
            <a:ext cx="4287838" cy="641350"/>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57347" name="Rectangle 3"/>
          <p:cNvSpPr>
            <a:spLocks noChangeArrowheads="1"/>
          </p:cNvSpPr>
          <p:nvPr/>
        </p:nvSpPr>
        <p:spPr bwMode="auto">
          <a:xfrm>
            <a:off x="2727325" y="2681288"/>
            <a:ext cx="3351213" cy="1433512"/>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87045" name="Rectangle 5"/>
          <p:cNvSpPr>
            <a:spLocks noGrp="1" noChangeArrowheads="1"/>
          </p:cNvSpPr>
          <p:nvPr>
            <p:ph type="body" idx="4294967295"/>
          </p:nvPr>
        </p:nvSpPr>
        <p:spPr>
          <a:xfrm>
            <a:off x="457200" y="1988840"/>
            <a:ext cx="8229600" cy="766877"/>
          </a:xfrm>
        </p:spPr>
        <p:txBody>
          <a:bodyPr lIns="90488" tIns="44450" rIns="90488" bIns="44450"/>
          <a:lstStyle/>
          <a:p>
            <a:pPr algn="ctr" eaLnBrk="1" hangingPunct="1">
              <a:spcBef>
                <a:spcPct val="0"/>
              </a:spcBef>
              <a:buFontTx/>
              <a:buNone/>
              <a:defRPr/>
            </a:pPr>
            <a:r>
              <a:rPr lang="en-US" sz="4400" b="1" dirty="0">
                <a:latin typeface="Arial" charset="0"/>
              </a:rPr>
              <a:t>Ailerons</a:t>
            </a:r>
          </a:p>
        </p:txBody>
      </p:sp>
      <p:sp>
        <p:nvSpPr>
          <p:cNvPr id="5" name="TextBox 4">
            <a:extLst>
              <a:ext uri="{FF2B5EF4-FFF2-40B4-BE49-F238E27FC236}">
                <a16:creationId xmlns:a16="http://schemas.microsoft.com/office/drawing/2014/main" id="{377D3C5B-6BD8-8348-BBE7-A4E9996B151E}"/>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484360878"/>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52689" y="1006477"/>
            <a:ext cx="4235450" cy="1809750"/>
            <a:chOff x="1545" y="634"/>
            <a:chExt cx="2668" cy="1140"/>
          </a:xfrm>
        </p:grpSpPr>
        <p:sp>
          <p:nvSpPr>
            <p:cNvPr id="7172" name="Line 3"/>
            <p:cNvSpPr>
              <a:spLocks noChangeShapeType="1"/>
            </p:cNvSpPr>
            <p:nvPr/>
          </p:nvSpPr>
          <p:spPr bwMode="auto">
            <a:xfrm flipH="1">
              <a:off x="2820" y="1440"/>
              <a:ext cx="252" cy="334"/>
            </a:xfrm>
            <a:prstGeom prst="line">
              <a:avLst/>
            </a:prstGeom>
            <a:noFill/>
            <a:ln w="76200">
              <a:solidFill>
                <a:srgbClr val="000000"/>
              </a:solidFill>
              <a:round/>
              <a:headEnd/>
              <a:tailEnd/>
            </a:ln>
          </p:spPr>
          <p:txBody>
            <a:bodyPr/>
            <a:lstStyle/>
            <a:p>
              <a:endParaRPr lang="en-GB" dirty="0"/>
            </a:p>
          </p:txBody>
        </p:sp>
        <p:sp>
          <p:nvSpPr>
            <p:cNvPr id="89092" name="Rectangle 4"/>
            <p:cNvSpPr>
              <a:spLocks noChangeArrowheads="1"/>
            </p:cNvSpPr>
            <p:nvPr/>
          </p:nvSpPr>
          <p:spPr bwMode="auto">
            <a:xfrm>
              <a:off x="1545" y="634"/>
              <a:ext cx="2668" cy="36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Control column right</a:t>
              </a:r>
            </a:p>
          </p:txBody>
        </p:sp>
      </p:grpSp>
      <p:graphicFrame>
        <p:nvGraphicFramePr>
          <p:cNvPr id="7170" name="Object 0">
            <a:hlinkClick r:id="" action="ppaction://ole?verb=0"/>
          </p:cNvPr>
          <p:cNvGraphicFramePr>
            <a:graphicFrameLocks/>
          </p:cNvGraphicFramePr>
          <p:nvPr/>
        </p:nvGraphicFramePr>
        <p:xfrm>
          <a:off x="349250" y="2971800"/>
          <a:ext cx="8442325" cy="1177925"/>
        </p:xfrm>
        <a:graphic>
          <a:graphicData uri="http://schemas.openxmlformats.org/presentationml/2006/ole">
            <mc:AlternateContent xmlns:mc="http://schemas.openxmlformats.org/markup-compatibility/2006">
              <mc:Choice xmlns:v="urn:schemas-microsoft-com:vml" Requires="v">
                <p:oleObj spid="_x0000_s19505" name="CorelDRAW!" r:id="rId4" imgW="5487313" imgH="773723" progId="">
                  <p:embed/>
                </p:oleObj>
              </mc:Choice>
              <mc:Fallback>
                <p:oleObj name="CorelDRAW!" r:id="rId4" imgW="5487313" imgH="773723" progId="">
                  <p:embed/>
                  <p:pic>
                    <p:nvPicPr>
                      <p:cNvPr id="7170" name="Object 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2971800"/>
                        <a:ext cx="844232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4BD8BC85-5DCB-B34A-99A1-046F62766B70}"/>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814718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0">
            <a:hlinkClick r:id="" action="ppaction://ole?verb=0"/>
          </p:cNvPr>
          <p:cNvGraphicFramePr>
            <a:graphicFrameLocks/>
          </p:cNvGraphicFramePr>
          <p:nvPr/>
        </p:nvGraphicFramePr>
        <p:xfrm>
          <a:off x="355600" y="2971800"/>
          <a:ext cx="8431213" cy="1177925"/>
        </p:xfrm>
        <a:graphic>
          <a:graphicData uri="http://schemas.openxmlformats.org/presentationml/2006/ole">
            <mc:AlternateContent xmlns:mc="http://schemas.openxmlformats.org/markup-compatibility/2006">
              <mc:Choice xmlns:v="urn:schemas-microsoft-com:vml" Requires="v">
                <p:oleObj spid="_x0000_s20529" name="CorelDRAW!" r:id="rId4" imgW="5485486" imgH="774497" progId="">
                  <p:embed/>
                </p:oleObj>
              </mc:Choice>
              <mc:Fallback>
                <p:oleObj name="CorelDRAW!" r:id="rId4" imgW="5485486" imgH="774497" progId="">
                  <p:embed/>
                  <p:pic>
                    <p:nvPicPr>
                      <p:cNvPr id="8194" name="Object 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971800"/>
                        <a:ext cx="8431213"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39" name="Rectangle 3"/>
          <p:cNvSpPr>
            <a:spLocks noChangeArrowheads="1"/>
          </p:cNvSpPr>
          <p:nvPr/>
        </p:nvSpPr>
        <p:spPr bwMode="auto">
          <a:xfrm>
            <a:off x="5703715" y="4039594"/>
            <a:ext cx="3300585" cy="582211"/>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Right aileron up</a:t>
            </a:r>
          </a:p>
        </p:txBody>
      </p:sp>
      <p:sp>
        <p:nvSpPr>
          <p:cNvPr id="91140" name="Rectangle 4"/>
          <p:cNvSpPr>
            <a:spLocks noChangeArrowheads="1"/>
          </p:cNvSpPr>
          <p:nvPr/>
        </p:nvSpPr>
        <p:spPr bwMode="auto">
          <a:xfrm>
            <a:off x="138113" y="2790825"/>
            <a:ext cx="3573095" cy="582211"/>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Left aileron down</a:t>
            </a:r>
          </a:p>
        </p:txBody>
      </p:sp>
      <p:sp>
        <p:nvSpPr>
          <p:cNvPr id="5" name="TextBox 4">
            <a:extLst>
              <a:ext uri="{FF2B5EF4-FFF2-40B4-BE49-F238E27FC236}">
                <a16:creationId xmlns:a16="http://schemas.microsoft.com/office/drawing/2014/main" id="{B22B101D-C7F7-4643-950E-CEB4CA8E68EB}"/>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66977466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ppt_x"/>
                                          </p:val>
                                        </p:tav>
                                        <p:tav tm="100000">
                                          <p:val>
                                            <p:strVal val="#ppt_x"/>
                                          </p:val>
                                        </p:tav>
                                      </p:tavLst>
                                    </p:anim>
                                    <p:anim calcmode="lin" valueType="num">
                                      <p:cBhvr additive="base">
                                        <p:cTn id="8" dur="500" fill="hold"/>
                                        <p:tgtEl>
                                          <p:spTgt spid="9114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gtEl>
                                        <p:attrNameLst>
                                          <p:attrName>style.visibility</p:attrName>
                                        </p:attrNameLst>
                                      </p:cBhvr>
                                      <p:to>
                                        <p:strVal val="visible"/>
                                      </p:to>
                                    </p:set>
                                    <p:anim calcmode="lin" valueType="num">
                                      <p:cBhvr additive="base">
                                        <p:cTn id="13" dur="500" fill="hold"/>
                                        <p:tgtEl>
                                          <p:spTgt spid="91139"/>
                                        </p:tgtEl>
                                        <p:attrNameLst>
                                          <p:attrName>ppt_x</p:attrName>
                                        </p:attrNameLst>
                                      </p:cBhvr>
                                      <p:tavLst>
                                        <p:tav tm="0">
                                          <p:val>
                                            <p:strVal val="#ppt_x"/>
                                          </p:val>
                                        </p:tav>
                                        <p:tav tm="100000">
                                          <p:val>
                                            <p:strVal val="#ppt_x"/>
                                          </p:val>
                                        </p:tav>
                                      </p:tavLst>
                                    </p:anim>
                                    <p:anim calcmode="lin" valueType="num">
                                      <p:cBhvr additive="base">
                                        <p:cTn id="14" dur="500" fill="hold"/>
                                        <p:tgtEl>
                                          <p:spTgt spid="91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utoUpdateAnimBg="0"/>
      <p:bldP spid="9114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a:hlinkClick r:id="" action="ppaction://ole?verb=0"/>
          </p:cNvPr>
          <p:cNvGraphicFramePr>
            <a:graphicFrameLocks/>
          </p:cNvGraphicFramePr>
          <p:nvPr/>
        </p:nvGraphicFramePr>
        <p:xfrm>
          <a:off x="485775" y="2424113"/>
          <a:ext cx="8169275" cy="2274887"/>
        </p:xfrm>
        <a:graphic>
          <a:graphicData uri="http://schemas.openxmlformats.org/presentationml/2006/ole">
            <mc:AlternateContent xmlns:mc="http://schemas.openxmlformats.org/markup-compatibility/2006">
              <mc:Choice xmlns:v="urn:schemas-microsoft-com:vml" Requires="v">
                <p:oleObj spid="_x0000_s21553" name="CorelDRAW!" r:id="rId4" imgW="5316322" imgH="1488643" progId="">
                  <p:embed/>
                </p:oleObj>
              </mc:Choice>
              <mc:Fallback>
                <p:oleObj name="CorelDRAW!" r:id="rId4" imgW="5316322" imgH="1488643" progId="">
                  <p:embed/>
                  <p:pic>
                    <p:nvPicPr>
                      <p:cNvPr id="9218" name="Object 2">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2424113"/>
                        <a:ext cx="8169275"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7" name="Rectangle 3"/>
          <p:cNvSpPr>
            <a:spLocks noChangeArrowheads="1"/>
          </p:cNvSpPr>
          <p:nvPr/>
        </p:nvSpPr>
        <p:spPr bwMode="auto">
          <a:xfrm>
            <a:off x="1947863" y="4587875"/>
            <a:ext cx="3645230" cy="582211"/>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Aircraft rolls right</a:t>
            </a:r>
          </a:p>
        </p:txBody>
      </p:sp>
      <p:sp>
        <p:nvSpPr>
          <p:cNvPr id="93188" name="Rectangle 4"/>
          <p:cNvSpPr>
            <a:spLocks noChangeArrowheads="1"/>
          </p:cNvSpPr>
          <p:nvPr/>
        </p:nvSpPr>
        <p:spPr bwMode="auto">
          <a:xfrm>
            <a:off x="4071938" y="1428750"/>
            <a:ext cx="4876800" cy="1196975"/>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b="1" dirty="0">
                <a:solidFill>
                  <a:srgbClr val="FFFF00"/>
                </a:solidFill>
                <a:latin typeface="Arial" pitchFamily="34" charset="0"/>
              </a:rPr>
              <a:t>And continues to do so until the</a:t>
            </a:r>
          </a:p>
          <a:p>
            <a:pPr algn="ctr" defTabSz="762000" eaLnBrk="0" hangingPunct="0"/>
            <a:r>
              <a:rPr lang="en-US" sz="2400" b="1" dirty="0">
                <a:solidFill>
                  <a:srgbClr val="FFFF00"/>
                </a:solidFill>
                <a:latin typeface="Arial" pitchFamily="34" charset="0"/>
              </a:rPr>
              <a:t>control column is placed</a:t>
            </a:r>
          </a:p>
          <a:p>
            <a:pPr algn="ctr" defTabSz="762000" eaLnBrk="0" hangingPunct="0"/>
            <a:r>
              <a:rPr lang="en-US" sz="2400" b="1" dirty="0">
                <a:solidFill>
                  <a:srgbClr val="FFFF00"/>
                </a:solidFill>
                <a:latin typeface="Arial" pitchFamily="34" charset="0"/>
              </a:rPr>
              <a:t>in the neutral position</a:t>
            </a:r>
          </a:p>
        </p:txBody>
      </p:sp>
      <p:sp>
        <p:nvSpPr>
          <p:cNvPr id="5" name="TextBox 4">
            <a:extLst>
              <a:ext uri="{FF2B5EF4-FFF2-40B4-BE49-F238E27FC236}">
                <a16:creationId xmlns:a16="http://schemas.microsoft.com/office/drawing/2014/main" id="{C32EB899-29F7-B046-A5EC-B59FCDB1F2AD}"/>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40403492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 calcmode="lin" valueType="num">
                                      <p:cBhvr additive="base">
                                        <p:cTn id="7" dur="500" fill="hold"/>
                                        <p:tgtEl>
                                          <p:spTgt spid="93187"/>
                                        </p:tgtEl>
                                        <p:attrNameLst>
                                          <p:attrName>ppt_x</p:attrName>
                                        </p:attrNameLst>
                                      </p:cBhvr>
                                      <p:tavLst>
                                        <p:tav tm="0">
                                          <p:val>
                                            <p:strVal val="#ppt_x"/>
                                          </p:val>
                                        </p:tav>
                                        <p:tav tm="100000">
                                          <p:val>
                                            <p:strVal val="#ppt_x"/>
                                          </p:val>
                                        </p:tav>
                                      </p:tavLst>
                                    </p:anim>
                                    <p:anim calcmode="lin" valueType="num">
                                      <p:cBhvr additive="base">
                                        <p:cTn id="8" dur="500" fill="hold"/>
                                        <p:tgtEl>
                                          <p:spTgt spid="931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 fill="hold"/>
                                        <p:tgtEl>
                                          <p:spTgt spid="93188"/>
                                        </p:tgtEl>
                                        <p:attrNameLst>
                                          <p:attrName>ppt_x</p:attrName>
                                        </p:attrNameLst>
                                      </p:cBhvr>
                                      <p:tavLst>
                                        <p:tav tm="0">
                                          <p:val>
                                            <p:strVal val="#ppt_x"/>
                                          </p:val>
                                        </p:tav>
                                        <p:tav tm="100000">
                                          <p:val>
                                            <p:strVal val="#ppt_x"/>
                                          </p:val>
                                        </p:tav>
                                      </p:tavLst>
                                    </p:anim>
                                    <p:anim calcmode="lin" valueType="num">
                                      <p:cBhvr additive="base">
                                        <p:cTn id="14" dur="500" fill="hold"/>
                                        <p:tgtEl>
                                          <p:spTgt spid="93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utoUpdateAnimBg="0"/>
      <p:bldP spid="9318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body" idx="4294967295"/>
          </p:nvPr>
        </p:nvSpPr>
        <p:spPr>
          <a:xfrm>
            <a:off x="2699792" y="1772816"/>
            <a:ext cx="4500562" cy="2355004"/>
          </a:xfrm>
          <a:noFill/>
        </p:spPr>
        <p:txBody>
          <a:bodyPr lIns="90488" tIns="44450" rIns="90488" bIns="44450"/>
          <a:lstStyle/>
          <a:p>
            <a:pPr eaLnBrk="1" hangingPunct="1"/>
            <a:r>
              <a:rPr lang="en-US" sz="3200" dirty="0">
                <a:solidFill>
                  <a:srgbClr val="FFFF00"/>
                </a:solidFill>
                <a:latin typeface="Arial" pitchFamily="34" charset="0"/>
              </a:rPr>
              <a:t>Control column left</a:t>
            </a:r>
          </a:p>
          <a:p>
            <a:pPr eaLnBrk="1" hangingPunct="1"/>
            <a:r>
              <a:rPr lang="en-US" sz="3200" dirty="0">
                <a:solidFill>
                  <a:srgbClr val="FFFF00"/>
                </a:solidFill>
                <a:latin typeface="Arial" pitchFamily="34" charset="0"/>
              </a:rPr>
              <a:t>Left aileron up</a:t>
            </a:r>
          </a:p>
          <a:p>
            <a:pPr eaLnBrk="1" hangingPunct="1"/>
            <a:r>
              <a:rPr lang="en-US" sz="3200" dirty="0">
                <a:solidFill>
                  <a:srgbClr val="FFFF00"/>
                </a:solidFill>
                <a:latin typeface="Arial" pitchFamily="34" charset="0"/>
              </a:rPr>
              <a:t>Right aileron down</a:t>
            </a:r>
          </a:p>
          <a:p>
            <a:pPr eaLnBrk="1" hangingPunct="1"/>
            <a:r>
              <a:rPr lang="en-US" sz="3200" dirty="0">
                <a:solidFill>
                  <a:srgbClr val="FFFF00"/>
                </a:solidFill>
                <a:latin typeface="Arial" pitchFamily="34" charset="0"/>
              </a:rPr>
              <a:t>Aircraft rolls left</a:t>
            </a:r>
          </a:p>
        </p:txBody>
      </p:sp>
      <p:sp>
        <p:nvSpPr>
          <p:cNvPr id="58371" name="Rectangle 3"/>
          <p:cNvSpPr>
            <a:spLocks noGrp="1" noChangeArrowheads="1"/>
          </p:cNvSpPr>
          <p:nvPr>
            <p:ph type="title" idx="4294967295"/>
          </p:nvPr>
        </p:nvSpPr>
        <p:spPr>
          <a:xfrm>
            <a:off x="0" y="307777"/>
            <a:ext cx="9144000" cy="699166"/>
          </a:xfrm>
        </p:spPr>
        <p:txBody>
          <a:bodyPr lIns="90488" tIns="44450" rIns="90488" bIns="44450"/>
          <a:lstStyle/>
          <a:p>
            <a:pPr algn="ctr" eaLnBrk="1" hangingPunct="1"/>
            <a:r>
              <a:rPr lang="en-GB" b="1" dirty="0">
                <a:solidFill>
                  <a:schemeClr val="tx1"/>
                </a:solidFill>
                <a:latin typeface="Arial" pitchFamily="34" charset="0"/>
              </a:rPr>
              <a:t>Summary</a:t>
            </a:r>
          </a:p>
        </p:txBody>
      </p:sp>
      <p:sp>
        <p:nvSpPr>
          <p:cNvPr id="4" name="TextBox 3">
            <a:extLst>
              <a:ext uri="{FF2B5EF4-FFF2-40B4-BE49-F238E27FC236}">
                <a16:creationId xmlns:a16="http://schemas.microsoft.com/office/drawing/2014/main" id="{6E6A8013-5638-0A40-A6A9-450814877B18}"/>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6310855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4">
                                            <p:txEl>
                                              <p:pRg st="0" end="0"/>
                                            </p:txEl>
                                          </p:spTgt>
                                        </p:tgtEl>
                                        <p:attrNameLst>
                                          <p:attrName>style.visibility</p:attrName>
                                        </p:attrNameLst>
                                      </p:cBhvr>
                                      <p:to>
                                        <p:strVal val="visible"/>
                                      </p:to>
                                    </p:set>
                                    <p:anim calcmode="lin" valueType="num">
                                      <p:cBhvr additive="base">
                                        <p:cTn id="7" dur="500" fill="hold"/>
                                        <p:tgtEl>
                                          <p:spTgt spid="952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4">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5234">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5234">
                                            <p:txEl>
                                              <p:pRg st="1" end="1"/>
                                            </p:txEl>
                                          </p:spTgt>
                                        </p:tgtEl>
                                        <p:attrNameLst>
                                          <p:attrName>style.visibility</p:attrName>
                                        </p:attrNameLst>
                                      </p:cBhvr>
                                      <p:to>
                                        <p:strVal val="visible"/>
                                      </p:to>
                                    </p:set>
                                    <p:anim calcmode="lin" valueType="num">
                                      <p:cBhvr additive="base">
                                        <p:cTn id="13" dur="500" fill="hold"/>
                                        <p:tgtEl>
                                          <p:spTgt spid="952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5234">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5234">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5234">
                                            <p:txEl>
                                              <p:pRg st="2" end="2"/>
                                            </p:txEl>
                                          </p:spTgt>
                                        </p:tgtEl>
                                        <p:attrNameLst>
                                          <p:attrName>style.visibility</p:attrName>
                                        </p:attrNameLst>
                                      </p:cBhvr>
                                      <p:to>
                                        <p:strVal val="visible"/>
                                      </p:to>
                                    </p:set>
                                    <p:anim calcmode="lin" valueType="num">
                                      <p:cBhvr additive="base">
                                        <p:cTn id="19" dur="500" fill="hold"/>
                                        <p:tgtEl>
                                          <p:spTgt spid="952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5234">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5234">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5234">
                                            <p:txEl>
                                              <p:pRg st="3" end="3"/>
                                            </p:txEl>
                                          </p:spTgt>
                                        </p:tgtEl>
                                        <p:attrNameLst>
                                          <p:attrName>style.visibility</p:attrName>
                                        </p:attrNameLst>
                                      </p:cBhvr>
                                      <p:to>
                                        <p:strVal val="visible"/>
                                      </p:to>
                                    </p:set>
                                    <p:anim calcmode="lin" valueType="num">
                                      <p:cBhvr additive="base">
                                        <p:cTn id="25" dur="500" fill="hold"/>
                                        <p:tgtEl>
                                          <p:spTgt spid="952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4">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95234">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498725" y="1522413"/>
            <a:ext cx="4287838" cy="641350"/>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59395" name="Rectangle 3"/>
          <p:cNvSpPr>
            <a:spLocks noChangeArrowheads="1"/>
          </p:cNvSpPr>
          <p:nvPr/>
        </p:nvSpPr>
        <p:spPr bwMode="auto">
          <a:xfrm>
            <a:off x="3108325" y="2528888"/>
            <a:ext cx="2916238" cy="1433512"/>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97285" name="Rectangle 5"/>
          <p:cNvSpPr>
            <a:spLocks noGrp="1" noChangeArrowheads="1"/>
          </p:cNvSpPr>
          <p:nvPr>
            <p:ph type="body" idx="4294967295"/>
          </p:nvPr>
        </p:nvSpPr>
        <p:spPr>
          <a:xfrm>
            <a:off x="0" y="1916832"/>
            <a:ext cx="9144000" cy="766877"/>
          </a:xfrm>
        </p:spPr>
        <p:txBody>
          <a:bodyPr lIns="90488" tIns="44450" rIns="90488" bIns="44450"/>
          <a:lstStyle/>
          <a:p>
            <a:pPr algn="ctr" eaLnBrk="1" hangingPunct="1">
              <a:spcBef>
                <a:spcPct val="0"/>
              </a:spcBef>
              <a:buFontTx/>
              <a:buNone/>
              <a:defRPr/>
            </a:pPr>
            <a:r>
              <a:rPr lang="en-US" sz="4400" b="1" dirty="0">
                <a:latin typeface="Arial" charset="0"/>
              </a:rPr>
              <a:t>Rudder</a:t>
            </a:r>
          </a:p>
        </p:txBody>
      </p:sp>
      <p:sp>
        <p:nvSpPr>
          <p:cNvPr id="5" name="TextBox 4">
            <a:extLst>
              <a:ext uri="{FF2B5EF4-FFF2-40B4-BE49-F238E27FC236}">
                <a16:creationId xmlns:a16="http://schemas.microsoft.com/office/drawing/2014/main" id="{3AEAC8B5-3ACC-A840-A010-3A105145DAE5}"/>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083482258"/>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E3F63D-8685-4E61-8720-D31481BE4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35336" y="1947543"/>
            <a:ext cx="6273328" cy="2962913"/>
          </a:xfrm>
          <a:prstGeom prst="rect">
            <a:avLst/>
          </a:prstGeom>
        </p:spPr>
      </p:pic>
      <p:sp>
        <p:nvSpPr>
          <p:cNvPr id="5" name="TextBox 4">
            <a:extLst>
              <a:ext uri="{FF2B5EF4-FFF2-40B4-BE49-F238E27FC236}">
                <a16:creationId xmlns:a16="http://schemas.microsoft.com/office/drawing/2014/main" id="{2BB8BC08-9E08-4B68-847A-712302C51F41}"/>
              </a:ext>
            </a:extLst>
          </p:cNvPr>
          <p:cNvSpPr txBox="1"/>
          <p:nvPr/>
        </p:nvSpPr>
        <p:spPr>
          <a:xfrm>
            <a:off x="5942379" y="764704"/>
            <a:ext cx="2272568" cy="1354217"/>
          </a:xfrm>
          <a:prstGeom prst="rect">
            <a:avLst/>
          </a:prstGeom>
          <a:noFill/>
        </p:spPr>
        <p:txBody>
          <a:bodyPr wrap="square" rtlCol="0">
            <a:spAutoFit/>
          </a:bodyPr>
          <a:lstStyle/>
          <a:p>
            <a:pPr eaLnBrk="0" hangingPunct="0">
              <a:defRPr/>
            </a:pPr>
            <a:r>
              <a:rPr lang="en-US" sz="3200" b="1" dirty="0">
                <a:solidFill>
                  <a:srgbClr val="FAFD00"/>
                </a:solidFill>
              </a:rPr>
              <a:t>Right foot</a:t>
            </a:r>
          </a:p>
          <a:p>
            <a:pPr eaLnBrk="0" hangingPunct="0">
              <a:defRPr/>
            </a:pPr>
            <a:r>
              <a:rPr lang="en-US" sz="3200" b="1" dirty="0">
                <a:solidFill>
                  <a:srgbClr val="FAFD00"/>
                </a:solidFill>
              </a:rPr>
              <a:t>forward</a:t>
            </a:r>
          </a:p>
          <a:p>
            <a:endParaRPr lang="en-GB" dirty="0"/>
          </a:p>
        </p:txBody>
      </p:sp>
      <p:grpSp>
        <p:nvGrpSpPr>
          <p:cNvPr id="14" name="Group 8">
            <a:extLst>
              <a:ext uri="{FF2B5EF4-FFF2-40B4-BE49-F238E27FC236}">
                <a16:creationId xmlns:a16="http://schemas.microsoft.com/office/drawing/2014/main" id="{610C8D1A-7306-405D-B9F6-3938714066E8}"/>
              </a:ext>
            </a:extLst>
          </p:cNvPr>
          <p:cNvGrpSpPr>
            <a:grpSpLocks/>
          </p:cNvGrpSpPr>
          <p:nvPr/>
        </p:nvGrpSpPr>
        <p:grpSpPr bwMode="auto">
          <a:xfrm>
            <a:off x="3429000" y="1772816"/>
            <a:ext cx="838200" cy="0"/>
            <a:chOff x="2256" y="1440"/>
            <a:chExt cx="528" cy="0"/>
          </a:xfrm>
        </p:grpSpPr>
        <p:sp>
          <p:nvSpPr>
            <p:cNvPr id="15" name="Line 9">
              <a:extLst>
                <a:ext uri="{FF2B5EF4-FFF2-40B4-BE49-F238E27FC236}">
                  <a16:creationId xmlns:a16="http://schemas.microsoft.com/office/drawing/2014/main" id="{9860F8FB-E8C5-4564-A749-FA1CDD51D18F}"/>
                </a:ext>
              </a:extLst>
            </p:cNvPr>
            <p:cNvSpPr>
              <a:spLocks noChangeShapeType="1"/>
            </p:cNvSpPr>
            <p:nvPr/>
          </p:nvSpPr>
          <p:spPr bwMode="auto">
            <a:xfrm>
              <a:off x="2256" y="1440"/>
              <a:ext cx="192" cy="0"/>
            </a:xfrm>
            <a:prstGeom prst="line">
              <a:avLst/>
            </a:prstGeom>
            <a:noFill/>
            <a:ln w="50800">
              <a:solidFill>
                <a:srgbClr val="000000"/>
              </a:solidFill>
              <a:round/>
              <a:headEnd/>
              <a:tailEnd/>
            </a:ln>
          </p:spPr>
          <p:txBody>
            <a:bodyPr/>
            <a:lstStyle/>
            <a:p>
              <a:endParaRPr lang="en-GB" dirty="0"/>
            </a:p>
          </p:txBody>
        </p:sp>
        <p:sp>
          <p:nvSpPr>
            <p:cNvPr id="16" name="Line 10">
              <a:extLst>
                <a:ext uri="{FF2B5EF4-FFF2-40B4-BE49-F238E27FC236}">
                  <a16:creationId xmlns:a16="http://schemas.microsoft.com/office/drawing/2014/main" id="{6DAEC310-EBE0-4582-9422-D9829CB858C0}"/>
                </a:ext>
              </a:extLst>
            </p:cNvPr>
            <p:cNvSpPr>
              <a:spLocks noChangeShapeType="1"/>
            </p:cNvSpPr>
            <p:nvPr/>
          </p:nvSpPr>
          <p:spPr bwMode="auto">
            <a:xfrm>
              <a:off x="2592" y="1440"/>
              <a:ext cx="192" cy="0"/>
            </a:xfrm>
            <a:prstGeom prst="line">
              <a:avLst/>
            </a:prstGeom>
            <a:noFill/>
            <a:ln w="50800">
              <a:solidFill>
                <a:srgbClr val="000000"/>
              </a:solidFill>
              <a:round/>
              <a:headEnd/>
              <a:tailEnd/>
            </a:ln>
          </p:spPr>
          <p:txBody>
            <a:bodyPr/>
            <a:lstStyle/>
            <a:p>
              <a:endParaRPr lang="en-GB" dirty="0"/>
            </a:p>
          </p:txBody>
        </p:sp>
      </p:grpSp>
      <p:sp>
        <p:nvSpPr>
          <p:cNvPr id="17" name="Line 5">
            <a:extLst>
              <a:ext uri="{FF2B5EF4-FFF2-40B4-BE49-F238E27FC236}">
                <a16:creationId xmlns:a16="http://schemas.microsoft.com/office/drawing/2014/main" id="{24CD6A5D-1417-4F1C-866A-6EBA7AC3C4AE}"/>
              </a:ext>
            </a:extLst>
          </p:cNvPr>
          <p:cNvSpPr>
            <a:spLocks noChangeShapeType="1"/>
          </p:cNvSpPr>
          <p:nvPr/>
        </p:nvSpPr>
        <p:spPr bwMode="auto">
          <a:xfrm>
            <a:off x="3962400" y="1628800"/>
            <a:ext cx="304800" cy="0"/>
          </a:xfrm>
          <a:prstGeom prst="line">
            <a:avLst/>
          </a:prstGeom>
          <a:noFill/>
          <a:ln w="50800">
            <a:solidFill>
              <a:srgbClr val="000000"/>
            </a:solidFill>
            <a:round/>
            <a:headEnd/>
            <a:tailEnd/>
          </a:ln>
        </p:spPr>
        <p:txBody>
          <a:bodyPr/>
          <a:lstStyle/>
          <a:p>
            <a:endParaRPr lang="en-GB" dirty="0"/>
          </a:p>
        </p:txBody>
      </p:sp>
      <p:sp>
        <p:nvSpPr>
          <p:cNvPr id="18" name="Line 5">
            <a:extLst>
              <a:ext uri="{FF2B5EF4-FFF2-40B4-BE49-F238E27FC236}">
                <a16:creationId xmlns:a16="http://schemas.microsoft.com/office/drawing/2014/main" id="{09D1BF8D-54CB-44AF-BDC9-8186E286C27D}"/>
              </a:ext>
            </a:extLst>
          </p:cNvPr>
          <p:cNvSpPr>
            <a:spLocks noChangeShapeType="1"/>
          </p:cNvSpPr>
          <p:nvPr/>
        </p:nvSpPr>
        <p:spPr bwMode="auto">
          <a:xfrm>
            <a:off x="3429000" y="1932909"/>
            <a:ext cx="304800" cy="0"/>
          </a:xfrm>
          <a:prstGeom prst="line">
            <a:avLst/>
          </a:prstGeom>
          <a:noFill/>
          <a:ln w="50800">
            <a:solidFill>
              <a:srgbClr val="000000"/>
            </a:solidFill>
            <a:round/>
            <a:headEnd/>
            <a:tailEnd/>
          </a:ln>
        </p:spPr>
        <p:txBody>
          <a:bodyPr/>
          <a:lstStyle/>
          <a:p>
            <a:endParaRPr lang="en-GB" dirty="0"/>
          </a:p>
        </p:txBody>
      </p:sp>
      <p:sp>
        <p:nvSpPr>
          <p:cNvPr id="9" name="TextBox 8">
            <a:extLst>
              <a:ext uri="{FF2B5EF4-FFF2-40B4-BE49-F238E27FC236}">
                <a16:creationId xmlns:a16="http://schemas.microsoft.com/office/drawing/2014/main" id="{F6CF1440-4E5A-E04D-9C82-CBC5D7506E8D}"/>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25949357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430213"/>
            <a:ext cx="9108504" cy="701731"/>
          </a:xfrm>
        </p:spPr>
        <p:txBody>
          <a:bodyPr/>
          <a:lstStyle/>
          <a:p>
            <a:pPr algn="ctr" eaLnBrk="1" hangingPunct="1"/>
            <a:r>
              <a:rPr lang="en-GB" b="1" dirty="0">
                <a:solidFill>
                  <a:schemeClr val="tx1"/>
                </a:solidFill>
                <a:latin typeface="Arial" pitchFamily="34" charset="0"/>
              </a:rPr>
              <a:t>Objectives</a:t>
            </a:r>
          </a:p>
        </p:txBody>
      </p:sp>
      <p:sp>
        <p:nvSpPr>
          <p:cNvPr id="7171" name="Rectangle 3"/>
          <p:cNvSpPr>
            <a:spLocks noGrp="1" noChangeArrowheads="1"/>
          </p:cNvSpPr>
          <p:nvPr>
            <p:ph type="body" idx="4294967295"/>
          </p:nvPr>
        </p:nvSpPr>
        <p:spPr>
          <a:xfrm>
            <a:off x="395288" y="1673224"/>
            <a:ext cx="8569200" cy="2948499"/>
          </a:xfrm>
        </p:spPr>
        <p:txBody>
          <a:bodyPr/>
          <a:lstStyle/>
          <a:p>
            <a:pPr eaLnBrk="1" hangingPunct="1"/>
            <a:r>
              <a:rPr lang="en-GB" sz="3200" dirty="0">
                <a:solidFill>
                  <a:srgbClr val="FFFF00"/>
                </a:solidFill>
                <a:latin typeface="Arial" pitchFamily="34" charset="0"/>
              </a:rPr>
              <a:t>Know the glider used by the RAFAC</a:t>
            </a:r>
          </a:p>
          <a:p>
            <a:pPr eaLnBrk="1" hangingPunct="1"/>
            <a:r>
              <a:rPr lang="en-GB" sz="3200" dirty="0">
                <a:solidFill>
                  <a:srgbClr val="FFFF00"/>
                </a:solidFill>
                <a:latin typeface="Arial" pitchFamily="34" charset="0"/>
              </a:rPr>
              <a:t>Describe 2 methods of launch</a:t>
            </a:r>
          </a:p>
          <a:p>
            <a:pPr eaLnBrk="1" hangingPunct="1"/>
            <a:r>
              <a:rPr lang="en-GB" sz="3200" dirty="0">
                <a:solidFill>
                  <a:srgbClr val="FFFF00"/>
                </a:solidFill>
                <a:latin typeface="Arial" pitchFamily="34" charset="0"/>
              </a:rPr>
              <a:t>Know the stages of gliding training</a:t>
            </a:r>
          </a:p>
          <a:p>
            <a:pPr eaLnBrk="1" hangingPunct="1"/>
            <a:r>
              <a:rPr lang="en-GB" sz="3200" dirty="0">
                <a:solidFill>
                  <a:srgbClr val="FFFF00"/>
                </a:solidFill>
                <a:latin typeface="Arial" pitchFamily="34" charset="0"/>
              </a:rPr>
              <a:t>Understand the principles of soaring</a:t>
            </a:r>
          </a:p>
          <a:p>
            <a:pPr eaLnBrk="1" hangingPunct="1"/>
            <a:r>
              <a:rPr lang="en-GB" sz="3200" dirty="0">
                <a:solidFill>
                  <a:srgbClr val="FFFF00"/>
                </a:solidFill>
                <a:latin typeface="Arial" pitchFamily="34" charset="0"/>
              </a:rPr>
              <a:t>Understand the effects of the controls</a:t>
            </a:r>
          </a:p>
        </p:txBody>
      </p:sp>
    </p:spTree>
    <p:extLst>
      <p:ext uri="{BB962C8B-B14F-4D97-AF65-F5344CB8AC3E}">
        <p14:creationId xmlns:p14="http://schemas.microsoft.com/office/powerpoint/2010/main" val="267861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564188" y="4619625"/>
            <a:ext cx="3028950" cy="10747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3200" b="1" dirty="0">
                <a:solidFill>
                  <a:srgbClr val="FAFD00"/>
                </a:solidFill>
                <a:effectLst>
                  <a:outerShdw blurRad="38100" dist="38100" dir="2700000" algn="tl">
                    <a:srgbClr val="000000"/>
                  </a:outerShdw>
                </a:effectLst>
                <a:latin typeface="Arial" pitchFamily="34" charset="0"/>
              </a:rPr>
              <a:t>Rudder moves</a:t>
            </a:r>
          </a:p>
          <a:p>
            <a:pPr algn="ctr" eaLnBrk="0" hangingPunct="0">
              <a:defRPr/>
            </a:pPr>
            <a:r>
              <a:rPr lang="en-US" sz="3200" b="1" dirty="0">
                <a:solidFill>
                  <a:srgbClr val="FAFD00"/>
                </a:solidFill>
                <a:effectLst>
                  <a:outerShdw blurRad="38100" dist="38100" dir="2700000" algn="tl">
                    <a:srgbClr val="000000"/>
                  </a:outerShdw>
                </a:effectLst>
                <a:latin typeface="Arial" pitchFamily="34" charset="0"/>
              </a:rPr>
              <a:t>right</a:t>
            </a:r>
          </a:p>
        </p:txBody>
      </p:sp>
      <p:sp>
        <p:nvSpPr>
          <p:cNvPr id="11268" name="Oval 5"/>
          <p:cNvSpPr>
            <a:spLocks noChangeArrowheads="1"/>
          </p:cNvSpPr>
          <p:nvPr/>
        </p:nvSpPr>
        <p:spPr bwMode="auto">
          <a:xfrm>
            <a:off x="4016374" y="4191160"/>
            <a:ext cx="1111250" cy="1111250"/>
          </a:xfrm>
          <a:prstGeom prst="ellipse">
            <a:avLst/>
          </a:prstGeom>
          <a:noFill/>
          <a:ln w="50800">
            <a:solidFill>
              <a:srgbClr val="FFFF00"/>
            </a:solidFill>
            <a:round/>
            <a:headEnd/>
            <a:tailEnd/>
          </a:ln>
        </p:spPr>
        <p:txBody>
          <a:bodyPr wrap="none" anchor="ctr"/>
          <a:lstStyle/>
          <a:p>
            <a:endParaRPr lang="en-GB" dirty="0">
              <a:latin typeface="Arial" pitchFamily="34" charset="0"/>
            </a:endParaRPr>
          </a:p>
        </p:txBody>
      </p:sp>
      <p:pic>
        <p:nvPicPr>
          <p:cNvPr id="3" name="Picture 2">
            <a:extLst>
              <a:ext uri="{FF2B5EF4-FFF2-40B4-BE49-F238E27FC236}">
                <a16:creationId xmlns:a16="http://schemas.microsoft.com/office/drawing/2014/main" id="{A7E3F63D-8685-4E61-8720-D31481BE4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435336" y="1947543"/>
            <a:ext cx="6273328" cy="2962913"/>
          </a:xfrm>
          <a:prstGeom prst="rect">
            <a:avLst/>
          </a:prstGeom>
        </p:spPr>
      </p:pic>
      <p:sp>
        <p:nvSpPr>
          <p:cNvPr id="2" name="Isosceles Triangle 1">
            <a:extLst>
              <a:ext uri="{FF2B5EF4-FFF2-40B4-BE49-F238E27FC236}">
                <a16:creationId xmlns:a16="http://schemas.microsoft.com/office/drawing/2014/main" id="{9199BEEE-0471-44DD-8F66-0D8F8C859940}"/>
              </a:ext>
            </a:extLst>
          </p:cNvPr>
          <p:cNvSpPr/>
          <p:nvPr/>
        </p:nvSpPr>
        <p:spPr>
          <a:xfrm rot="8396158">
            <a:off x="4573910" y="4757839"/>
            <a:ext cx="55829" cy="175641"/>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rrow: Curved Right 3">
            <a:extLst>
              <a:ext uri="{FF2B5EF4-FFF2-40B4-BE49-F238E27FC236}">
                <a16:creationId xmlns:a16="http://schemas.microsoft.com/office/drawing/2014/main" id="{1D683479-E5E3-4E4F-BD49-D5EFAC1DB099}"/>
              </a:ext>
            </a:extLst>
          </p:cNvPr>
          <p:cNvSpPr/>
          <p:nvPr/>
        </p:nvSpPr>
        <p:spPr>
          <a:xfrm rot="16200000">
            <a:off x="4504240" y="4926585"/>
            <a:ext cx="135519" cy="335294"/>
          </a:xfrm>
          <a:prstGeom prst="curvedRightArrow">
            <a:avLst/>
          </a:prstGeom>
          <a:solidFill>
            <a:srgbClr val="FFC000"/>
          </a:solidFill>
          <a:ln>
            <a:solidFill>
              <a:srgbClr val="FFC000"/>
            </a:solidFill>
            <a:head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a:extLst>
              <a:ext uri="{FF2B5EF4-FFF2-40B4-BE49-F238E27FC236}">
                <a16:creationId xmlns:a16="http://schemas.microsoft.com/office/drawing/2014/main" id="{2BB8BC08-9E08-4B68-847A-712302C51F41}"/>
              </a:ext>
            </a:extLst>
          </p:cNvPr>
          <p:cNvSpPr txBox="1"/>
          <p:nvPr/>
        </p:nvSpPr>
        <p:spPr>
          <a:xfrm>
            <a:off x="5942379" y="764704"/>
            <a:ext cx="2272568" cy="1354217"/>
          </a:xfrm>
          <a:prstGeom prst="rect">
            <a:avLst/>
          </a:prstGeom>
          <a:noFill/>
        </p:spPr>
        <p:txBody>
          <a:bodyPr wrap="square" rtlCol="0">
            <a:spAutoFit/>
          </a:bodyPr>
          <a:lstStyle/>
          <a:p>
            <a:pPr eaLnBrk="0" hangingPunct="0">
              <a:defRPr/>
            </a:pPr>
            <a:r>
              <a:rPr lang="en-US" sz="3200" b="1" dirty="0">
                <a:solidFill>
                  <a:srgbClr val="FAFD00"/>
                </a:solidFill>
              </a:rPr>
              <a:t>Right foot</a:t>
            </a:r>
          </a:p>
          <a:p>
            <a:pPr eaLnBrk="0" hangingPunct="0">
              <a:defRPr/>
            </a:pPr>
            <a:r>
              <a:rPr lang="en-US" sz="3200" b="1" dirty="0">
                <a:solidFill>
                  <a:srgbClr val="FAFD00"/>
                </a:solidFill>
              </a:rPr>
              <a:t>forward</a:t>
            </a:r>
          </a:p>
          <a:p>
            <a:endParaRPr lang="en-GB" dirty="0"/>
          </a:p>
        </p:txBody>
      </p:sp>
      <p:grpSp>
        <p:nvGrpSpPr>
          <p:cNvPr id="14" name="Group 8">
            <a:extLst>
              <a:ext uri="{FF2B5EF4-FFF2-40B4-BE49-F238E27FC236}">
                <a16:creationId xmlns:a16="http://schemas.microsoft.com/office/drawing/2014/main" id="{610C8D1A-7306-405D-B9F6-3938714066E8}"/>
              </a:ext>
            </a:extLst>
          </p:cNvPr>
          <p:cNvGrpSpPr>
            <a:grpSpLocks/>
          </p:cNvGrpSpPr>
          <p:nvPr/>
        </p:nvGrpSpPr>
        <p:grpSpPr bwMode="auto">
          <a:xfrm>
            <a:off x="3429000" y="1772816"/>
            <a:ext cx="838200" cy="0"/>
            <a:chOff x="2256" y="1440"/>
            <a:chExt cx="528" cy="0"/>
          </a:xfrm>
        </p:grpSpPr>
        <p:sp>
          <p:nvSpPr>
            <p:cNvPr id="15" name="Line 9">
              <a:extLst>
                <a:ext uri="{FF2B5EF4-FFF2-40B4-BE49-F238E27FC236}">
                  <a16:creationId xmlns:a16="http://schemas.microsoft.com/office/drawing/2014/main" id="{9860F8FB-E8C5-4564-A749-FA1CDD51D18F}"/>
                </a:ext>
              </a:extLst>
            </p:cNvPr>
            <p:cNvSpPr>
              <a:spLocks noChangeShapeType="1"/>
            </p:cNvSpPr>
            <p:nvPr/>
          </p:nvSpPr>
          <p:spPr bwMode="auto">
            <a:xfrm>
              <a:off x="2256" y="1440"/>
              <a:ext cx="192" cy="0"/>
            </a:xfrm>
            <a:prstGeom prst="line">
              <a:avLst/>
            </a:prstGeom>
            <a:noFill/>
            <a:ln w="50800">
              <a:solidFill>
                <a:srgbClr val="000000"/>
              </a:solidFill>
              <a:round/>
              <a:headEnd/>
              <a:tailEnd/>
            </a:ln>
          </p:spPr>
          <p:txBody>
            <a:bodyPr/>
            <a:lstStyle/>
            <a:p>
              <a:endParaRPr lang="en-GB" dirty="0"/>
            </a:p>
          </p:txBody>
        </p:sp>
        <p:sp>
          <p:nvSpPr>
            <p:cNvPr id="16" name="Line 10">
              <a:extLst>
                <a:ext uri="{FF2B5EF4-FFF2-40B4-BE49-F238E27FC236}">
                  <a16:creationId xmlns:a16="http://schemas.microsoft.com/office/drawing/2014/main" id="{6DAEC310-EBE0-4582-9422-D9829CB858C0}"/>
                </a:ext>
              </a:extLst>
            </p:cNvPr>
            <p:cNvSpPr>
              <a:spLocks noChangeShapeType="1"/>
            </p:cNvSpPr>
            <p:nvPr/>
          </p:nvSpPr>
          <p:spPr bwMode="auto">
            <a:xfrm>
              <a:off x="2592" y="1440"/>
              <a:ext cx="192" cy="0"/>
            </a:xfrm>
            <a:prstGeom prst="line">
              <a:avLst/>
            </a:prstGeom>
            <a:noFill/>
            <a:ln w="50800">
              <a:solidFill>
                <a:srgbClr val="000000"/>
              </a:solidFill>
              <a:round/>
              <a:headEnd/>
              <a:tailEnd/>
            </a:ln>
          </p:spPr>
          <p:txBody>
            <a:bodyPr/>
            <a:lstStyle/>
            <a:p>
              <a:endParaRPr lang="en-GB" dirty="0"/>
            </a:p>
          </p:txBody>
        </p:sp>
      </p:grpSp>
      <p:sp>
        <p:nvSpPr>
          <p:cNvPr id="17" name="Line 5">
            <a:extLst>
              <a:ext uri="{FF2B5EF4-FFF2-40B4-BE49-F238E27FC236}">
                <a16:creationId xmlns:a16="http://schemas.microsoft.com/office/drawing/2014/main" id="{24CD6A5D-1417-4F1C-866A-6EBA7AC3C4AE}"/>
              </a:ext>
            </a:extLst>
          </p:cNvPr>
          <p:cNvSpPr>
            <a:spLocks noChangeShapeType="1"/>
          </p:cNvSpPr>
          <p:nvPr/>
        </p:nvSpPr>
        <p:spPr bwMode="auto">
          <a:xfrm>
            <a:off x="3962400" y="1628800"/>
            <a:ext cx="304800" cy="0"/>
          </a:xfrm>
          <a:prstGeom prst="line">
            <a:avLst/>
          </a:prstGeom>
          <a:noFill/>
          <a:ln w="50800">
            <a:solidFill>
              <a:srgbClr val="000000"/>
            </a:solidFill>
            <a:round/>
            <a:headEnd/>
            <a:tailEnd/>
          </a:ln>
        </p:spPr>
        <p:txBody>
          <a:bodyPr/>
          <a:lstStyle/>
          <a:p>
            <a:endParaRPr lang="en-GB" dirty="0"/>
          </a:p>
        </p:txBody>
      </p:sp>
      <p:sp>
        <p:nvSpPr>
          <p:cNvPr id="18" name="Line 5">
            <a:extLst>
              <a:ext uri="{FF2B5EF4-FFF2-40B4-BE49-F238E27FC236}">
                <a16:creationId xmlns:a16="http://schemas.microsoft.com/office/drawing/2014/main" id="{09D1BF8D-54CB-44AF-BDC9-8186E286C27D}"/>
              </a:ext>
            </a:extLst>
          </p:cNvPr>
          <p:cNvSpPr>
            <a:spLocks noChangeShapeType="1"/>
          </p:cNvSpPr>
          <p:nvPr/>
        </p:nvSpPr>
        <p:spPr bwMode="auto">
          <a:xfrm>
            <a:off x="3429000" y="1932909"/>
            <a:ext cx="304800" cy="0"/>
          </a:xfrm>
          <a:prstGeom prst="line">
            <a:avLst/>
          </a:prstGeom>
          <a:noFill/>
          <a:ln w="50800">
            <a:solidFill>
              <a:srgbClr val="000000"/>
            </a:solidFill>
            <a:round/>
            <a:headEnd/>
            <a:tailEnd/>
          </a:ln>
        </p:spPr>
        <p:txBody>
          <a:bodyPr/>
          <a:lstStyle/>
          <a:p>
            <a:endParaRPr lang="en-GB" dirty="0"/>
          </a:p>
        </p:txBody>
      </p:sp>
      <p:sp>
        <p:nvSpPr>
          <p:cNvPr id="13" name="TextBox 12">
            <a:extLst>
              <a:ext uri="{FF2B5EF4-FFF2-40B4-BE49-F238E27FC236}">
                <a16:creationId xmlns:a16="http://schemas.microsoft.com/office/drawing/2014/main" id="{E7EE1B99-058B-CC44-9A91-CD4D1CF0C280}"/>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90715648"/>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5564188" y="4619625"/>
            <a:ext cx="3028950" cy="10747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3200" b="1" dirty="0">
                <a:solidFill>
                  <a:srgbClr val="FAFD00"/>
                </a:solidFill>
                <a:effectLst>
                  <a:outerShdw blurRad="38100" dist="38100" dir="2700000" algn="tl">
                    <a:srgbClr val="000000"/>
                  </a:outerShdw>
                </a:effectLst>
                <a:latin typeface="Arial" pitchFamily="34" charset="0"/>
              </a:rPr>
              <a:t>Rudder moves</a:t>
            </a:r>
          </a:p>
          <a:p>
            <a:pPr algn="ctr" eaLnBrk="0" hangingPunct="0">
              <a:defRPr/>
            </a:pPr>
            <a:r>
              <a:rPr lang="en-US" sz="3200" b="1" dirty="0">
                <a:solidFill>
                  <a:srgbClr val="FAFD00"/>
                </a:solidFill>
                <a:effectLst>
                  <a:outerShdw blurRad="38100" dist="38100" dir="2700000" algn="tl">
                    <a:srgbClr val="000000"/>
                  </a:outerShdw>
                </a:effectLst>
                <a:latin typeface="Arial" pitchFamily="34" charset="0"/>
              </a:rPr>
              <a:t>right</a:t>
            </a:r>
          </a:p>
        </p:txBody>
      </p:sp>
      <p:sp>
        <p:nvSpPr>
          <p:cNvPr id="11268" name="Oval 5"/>
          <p:cNvSpPr>
            <a:spLocks noChangeArrowheads="1"/>
          </p:cNvSpPr>
          <p:nvPr/>
        </p:nvSpPr>
        <p:spPr bwMode="auto">
          <a:xfrm>
            <a:off x="3275856" y="4082256"/>
            <a:ext cx="1111250" cy="1074738"/>
          </a:xfrm>
          <a:prstGeom prst="ellipse">
            <a:avLst/>
          </a:prstGeom>
          <a:noFill/>
          <a:ln w="50800">
            <a:solidFill>
              <a:srgbClr val="FFFF00"/>
            </a:solidFill>
            <a:round/>
            <a:headEnd/>
            <a:tailEnd/>
          </a:ln>
        </p:spPr>
        <p:txBody>
          <a:bodyPr wrap="none" anchor="ctr"/>
          <a:lstStyle/>
          <a:p>
            <a:endParaRPr lang="en-GB" dirty="0">
              <a:latin typeface="Arial" pitchFamily="34" charset="0"/>
            </a:endParaRPr>
          </a:p>
        </p:txBody>
      </p:sp>
      <p:sp>
        <p:nvSpPr>
          <p:cNvPr id="2" name="Isosceles Triangle 1">
            <a:extLst>
              <a:ext uri="{FF2B5EF4-FFF2-40B4-BE49-F238E27FC236}">
                <a16:creationId xmlns:a16="http://schemas.microsoft.com/office/drawing/2014/main" id="{9199BEEE-0471-44DD-8F66-0D8F8C859940}"/>
              </a:ext>
            </a:extLst>
          </p:cNvPr>
          <p:cNvSpPr/>
          <p:nvPr/>
        </p:nvSpPr>
        <p:spPr>
          <a:xfrm rot="9969878">
            <a:off x="3881455" y="4612105"/>
            <a:ext cx="55829" cy="175641"/>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rrow: Curved Right 3">
            <a:extLst>
              <a:ext uri="{FF2B5EF4-FFF2-40B4-BE49-F238E27FC236}">
                <a16:creationId xmlns:a16="http://schemas.microsoft.com/office/drawing/2014/main" id="{1D683479-E5E3-4E4F-BD49-D5EFAC1DB099}"/>
              </a:ext>
            </a:extLst>
          </p:cNvPr>
          <p:cNvSpPr/>
          <p:nvPr/>
        </p:nvSpPr>
        <p:spPr>
          <a:xfrm rot="17873552">
            <a:off x="3607354" y="4762541"/>
            <a:ext cx="135519" cy="335294"/>
          </a:xfrm>
          <a:prstGeom prst="curvedRightArrow">
            <a:avLst/>
          </a:prstGeom>
          <a:solidFill>
            <a:srgbClr val="FFC000"/>
          </a:solidFill>
          <a:ln>
            <a:solidFill>
              <a:srgbClr val="FFC000"/>
            </a:solidFill>
            <a:head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5" name="TextBox 4">
            <a:extLst>
              <a:ext uri="{FF2B5EF4-FFF2-40B4-BE49-F238E27FC236}">
                <a16:creationId xmlns:a16="http://schemas.microsoft.com/office/drawing/2014/main" id="{2BB8BC08-9E08-4B68-847A-712302C51F41}"/>
              </a:ext>
            </a:extLst>
          </p:cNvPr>
          <p:cNvSpPr txBox="1"/>
          <p:nvPr/>
        </p:nvSpPr>
        <p:spPr>
          <a:xfrm>
            <a:off x="5942379" y="764704"/>
            <a:ext cx="2272568" cy="1354217"/>
          </a:xfrm>
          <a:prstGeom prst="rect">
            <a:avLst/>
          </a:prstGeom>
          <a:noFill/>
        </p:spPr>
        <p:txBody>
          <a:bodyPr wrap="square" rtlCol="0">
            <a:spAutoFit/>
          </a:bodyPr>
          <a:lstStyle/>
          <a:p>
            <a:pPr eaLnBrk="0" hangingPunct="0">
              <a:defRPr/>
            </a:pPr>
            <a:r>
              <a:rPr lang="en-US" sz="3200" b="1" dirty="0">
                <a:solidFill>
                  <a:srgbClr val="FAFD00"/>
                </a:solidFill>
              </a:rPr>
              <a:t>Right foot</a:t>
            </a:r>
          </a:p>
          <a:p>
            <a:pPr eaLnBrk="0" hangingPunct="0">
              <a:defRPr/>
            </a:pPr>
            <a:r>
              <a:rPr lang="en-US" sz="3200" b="1" dirty="0">
                <a:solidFill>
                  <a:srgbClr val="FAFD00"/>
                </a:solidFill>
              </a:rPr>
              <a:t>forward</a:t>
            </a:r>
          </a:p>
          <a:p>
            <a:endParaRPr lang="en-GB" dirty="0"/>
          </a:p>
        </p:txBody>
      </p:sp>
      <p:grpSp>
        <p:nvGrpSpPr>
          <p:cNvPr id="14" name="Group 8">
            <a:extLst>
              <a:ext uri="{FF2B5EF4-FFF2-40B4-BE49-F238E27FC236}">
                <a16:creationId xmlns:a16="http://schemas.microsoft.com/office/drawing/2014/main" id="{610C8D1A-7306-405D-B9F6-3938714066E8}"/>
              </a:ext>
            </a:extLst>
          </p:cNvPr>
          <p:cNvGrpSpPr>
            <a:grpSpLocks/>
          </p:cNvGrpSpPr>
          <p:nvPr/>
        </p:nvGrpSpPr>
        <p:grpSpPr bwMode="auto">
          <a:xfrm>
            <a:off x="4721596" y="1459525"/>
            <a:ext cx="838200" cy="0"/>
            <a:chOff x="2256" y="1440"/>
            <a:chExt cx="528" cy="0"/>
          </a:xfrm>
        </p:grpSpPr>
        <p:sp>
          <p:nvSpPr>
            <p:cNvPr id="15" name="Line 9">
              <a:extLst>
                <a:ext uri="{FF2B5EF4-FFF2-40B4-BE49-F238E27FC236}">
                  <a16:creationId xmlns:a16="http://schemas.microsoft.com/office/drawing/2014/main" id="{9860F8FB-E8C5-4564-A749-FA1CDD51D18F}"/>
                </a:ext>
              </a:extLst>
            </p:cNvPr>
            <p:cNvSpPr>
              <a:spLocks noChangeShapeType="1"/>
            </p:cNvSpPr>
            <p:nvPr/>
          </p:nvSpPr>
          <p:spPr bwMode="auto">
            <a:xfrm>
              <a:off x="2256" y="1440"/>
              <a:ext cx="192" cy="0"/>
            </a:xfrm>
            <a:prstGeom prst="line">
              <a:avLst/>
            </a:prstGeom>
            <a:noFill/>
            <a:ln w="50800">
              <a:solidFill>
                <a:srgbClr val="000000"/>
              </a:solidFill>
              <a:round/>
              <a:headEnd/>
              <a:tailEnd/>
            </a:ln>
          </p:spPr>
          <p:txBody>
            <a:bodyPr/>
            <a:lstStyle/>
            <a:p>
              <a:endParaRPr lang="en-GB" dirty="0"/>
            </a:p>
          </p:txBody>
        </p:sp>
        <p:sp>
          <p:nvSpPr>
            <p:cNvPr id="16" name="Line 10">
              <a:extLst>
                <a:ext uri="{FF2B5EF4-FFF2-40B4-BE49-F238E27FC236}">
                  <a16:creationId xmlns:a16="http://schemas.microsoft.com/office/drawing/2014/main" id="{6DAEC310-EBE0-4582-9422-D9829CB858C0}"/>
                </a:ext>
              </a:extLst>
            </p:cNvPr>
            <p:cNvSpPr>
              <a:spLocks noChangeShapeType="1"/>
            </p:cNvSpPr>
            <p:nvPr/>
          </p:nvSpPr>
          <p:spPr bwMode="auto">
            <a:xfrm>
              <a:off x="2592" y="1440"/>
              <a:ext cx="192" cy="0"/>
            </a:xfrm>
            <a:prstGeom prst="line">
              <a:avLst/>
            </a:prstGeom>
            <a:noFill/>
            <a:ln w="50800">
              <a:solidFill>
                <a:srgbClr val="000000"/>
              </a:solidFill>
              <a:round/>
              <a:headEnd/>
              <a:tailEnd/>
            </a:ln>
          </p:spPr>
          <p:txBody>
            <a:bodyPr/>
            <a:lstStyle/>
            <a:p>
              <a:endParaRPr lang="en-GB" dirty="0"/>
            </a:p>
          </p:txBody>
        </p:sp>
      </p:grpSp>
      <p:sp>
        <p:nvSpPr>
          <p:cNvPr id="17" name="Line 5">
            <a:extLst>
              <a:ext uri="{FF2B5EF4-FFF2-40B4-BE49-F238E27FC236}">
                <a16:creationId xmlns:a16="http://schemas.microsoft.com/office/drawing/2014/main" id="{24CD6A5D-1417-4F1C-866A-6EBA7AC3C4AE}"/>
              </a:ext>
            </a:extLst>
          </p:cNvPr>
          <p:cNvSpPr>
            <a:spLocks noChangeShapeType="1"/>
          </p:cNvSpPr>
          <p:nvPr/>
        </p:nvSpPr>
        <p:spPr bwMode="auto">
          <a:xfrm>
            <a:off x="5254996" y="1340768"/>
            <a:ext cx="304800" cy="0"/>
          </a:xfrm>
          <a:prstGeom prst="line">
            <a:avLst/>
          </a:prstGeom>
          <a:noFill/>
          <a:ln w="50800">
            <a:solidFill>
              <a:srgbClr val="000000"/>
            </a:solidFill>
            <a:round/>
            <a:headEnd/>
            <a:tailEnd/>
          </a:ln>
        </p:spPr>
        <p:txBody>
          <a:bodyPr/>
          <a:lstStyle/>
          <a:p>
            <a:endParaRPr lang="en-GB" dirty="0"/>
          </a:p>
        </p:txBody>
      </p:sp>
      <p:sp>
        <p:nvSpPr>
          <p:cNvPr id="18" name="Line 5">
            <a:extLst>
              <a:ext uri="{FF2B5EF4-FFF2-40B4-BE49-F238E27FC236}">
                <a16:creationId xmlns:a16="http://schemas.microsoft.com/office/drawing/2014/main" id="{09D1BF8D-54CB-44AF-BDC9-8186E286C27D}"/>
              </a:ext>
            </a:extLst>
          </p:cNvPr>
          <p:cNvSpPr>
            <a:spLocks noChangeShapeType="1"/>
          </p:cNvSpPr>
          <p:nvPr/>
        </p:nvSpPr>
        <p:spPr bwMode="auto">
          <a:xfrm>
            <a:off x="4721596" y="1556792"/>
            <a:ext cx="304800" cy="0"/>
          </a:xfrm>
          <a:prstGeom prst="line">
            <a:avLst/>
          </a:prstGeom>
          <a:noFill/>
          <a:ln w="50800">
            <a:solidFill>
              <a:srgbClr val="000000"/>
            </a:solidFill>
            <a:round/>
            <a:headEnd/>
            <a:tailEnd/>
          </a:ln>
        </p:spPr>
        <p:txBody>
          <a:bodyPr/>
          <a:lstStyle/>
          <a:p>
            <a:endParaRPr lang="en-GB" dirty="0"/>
          </a:p>
        </p:txBody>
      </p:sp>
      <p:pic>
        <p:nvPicPr>
          <p:cNvPr id="11" name="Picture 10">
            <a:extLst>
              <a:ext uri="{FF2B5EF4-FFF2-40B4-BE49-F238E27FC236}">
                <a16:creationId xmlns:a16="http://schemas.microsoft.com/office/drawing/2014/main" id="{07897A37-FFAF-4EA5-BF1D-21B3C812B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04333">
            <a:off x="1435336" y="1947543"/>
            <a:ext cx="6273328" cy="2962913"/>
          </a:xfrm>
          <a:prstGeom prst="rect">
            <a:avLst/>
          </a:prstGeom>
        </p:spPr>
      </p:pic>
      <p:sp>
        <p:nvSpPr>
          <p:cNvPr id="12" name="TextBox 11">
            <a:extLst>
              <a:ext uri="{FF2B5EF4-FFF2-40B4-BE49-F238E27FC236}">
                <a16:creationId xmlns:a16="http://schemas.microsoft.com/office/drawing/2014/main" id="{0CAA40B2-8925-4D8F-B44C-C80FACD1D964}"/>
              </a:ext>
            </a:extLst>
          </p:cNvPr>
          <p:cNvSpPr txBox="1"/>
          <p:nvPr/>
        </p:nvSpPr>
        <p:spPr>
          <a:xfrm>
            <a:off x="501510" y="5373216"/>
            <a:ext cx="2838186" cy="1354217"/>
          </a:xfrm>
          <a:prstGeom prst="rect">
            <a:avLst/>
          </a:prstGeom>
          <a:noFill/>
        </p:spPr>
        <p:txBody>
          <a:bodyPr wrap="square" rtlCol="0">
            <a:spAutoFit/>
          </a:bodyPr>
          <a:lstStyle/>
          <a:p>
            <a:pPr algn="ctr" eaLnBrk="0" hangingPunct="0">
              <a:defRPr/>
            </a:pPr>
            <a:r>
              <a:rPr lang="en-US" sz="3200" b="1" dirty="0">
                <a:solidFill>
                  <a:srgbClr val="FAFD00"/>
                </a:solidFill>
              </a:rPr>
              <a:t>Aircraft yaws</a:t>
            </a:r>
          </a:p>
          <a:p>
            <a:pPr algn="ctr" eaLnBrk="0" hangingPunct="0">
              <a:defRPr/>
            </a:pPr>
            <a:r>
              <a:rPr lang="en-US" sz="3200" b="1" dirty="0">
                <a:solidFill>
                  <a:srgbClr val="FAFD00"/>
                </a:solidFill>
              </a:rPr>
              <a:t>right</a:t>
            </a:r>
          </a:p>
          <a:p>
            <a:endParaRPr lang="en-GB" dirty="0"/>
          </a:p>
        </p:txBody>
      </p:sp>
      <p:sp>
        <p:nvSpPr>
          <p:cNvPr id="19" name="TextBox 18">
            <a:extLst>
              <a:ext uri="{FF2B5EF4-FFF2-40B4-BE49-F238E27FC236}">
                <a16:creationId xmlns:a16="http://schemas.microsoft.com/office/drawing/2014/main" id="{DA9423AA-74A2-EC48-B3C3-8D3107401EFD}"/>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32048690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213"/>
            <a:ext cx="9144000" cy="701731"/>
          </a:xfrm>
        </p:spPr>
        <p:txBody>
          <a:bodyPr/>
          <a:lstStyle/>
          <a:p>
            <a:pPr algn="ctr"/>
            <a:r>
              <a:rPr lang="en-GB" dirty="0"/>
              <a:t>Orders used to get gliding!</a:t>
            </a:r>
          </a:p>
        </p:txBody>
      </p:sp>
      <p:sp>
        <p:nvSpPr>
          <p:cNvPr id="4" name="TextBox 3"/>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
        <p:nvSpPr>
          <p:cNvPr id="15" name="Content Placeholder 2"/>
          <p:cNvSpPr>
            <a:spLocks noGrp="1"/>
          </p:cNvSpPr>
          <p:nvPr>
            <p:ph idx="1"/>
          </p:nvPr>
        </p:nvSpPr>
        <p:spPr>
          <a:xfrm>
            <a:off x="785989" y="1689150"/>
            <a:ext cx="7561087" cy="830997"/>
          </a:xfrm>
        </p:spPr>
        <p:txBody>
          <a:bodyPr/>
          <a:lstStyle/>
          <a:p>
            <a:r>
              <a:rPr lang="en-GB" dirty="0"/>
              <a:t>Once you’re sat in the Glider we need to know it’s safe to take off…</a:t>
            </a:r>
          </a:p>
        </p:txBody>
      </p:sp>
      <p:sp>
        <p:nvSpPr>
          <p:cNvPr id="3" name="Rectangle 2"/>
          <p:cNvSpPr/>
          <p:nvPr/>
        </p:nvSpPr>
        <p:spPr>
          <a:xfrm>
            <a:off x="0" y="2928816"/>
            <a:ext cx="9144000" cy="646331"/>
          </a:xfrm>
          <a:prstGeom prst="rect">
            <a:avLst/>
          </a:prstGeom>
        </p:spPr>
        <p:txBody>
          <a:bodyPr wrap="square">
            <a:spAutoFit/>
          </a:bodyPr>
          <a:lstStyle/>
          <a:p>
            <a:pPr algn="ctr"/>
            <a:r>
              <a:rPr lang="en-GB" sz="3600" b="1" dirty="0">
                <a:solidFill>
                  <a:srgbClr val="FFFF00"/>
                </a:solidFill>
                <a:latin typeface="Segoe Print" panose="02000600000000000000" pitchFamily="2" charset="0"/>
              </a:rPr>
              <a:t>“All clear above and behind” 	</a:t>
            </a:r>
          </a:p>
        </p:txBody>
      </p:sp>
      <p:sp>
        <p:nvSpPr>
          <p:cNvPr id="17" name="Content Placeholder 2"/>
          <p:cNvSpPr txBox="1">
            <a:spLocks/>
          </p:cNvSpPr>
          <p:nvPr/>
        </p:nvSpPr>
        <p:spPr bwMode="auto">
          <a:xfrm>
            <a:off x="785988" y="4077072"/>
            <a:ext cx="75610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a:lstStyle>
          <a:p>
            <a:r>
              <a:rPr lang="en-GB" dirty="0"/>
              <a:t>When the glider is completely ready and it is safe to launch, the pilot and wing tip holder check above and behind the glider to ensure there are no hazards</a:t>
            </a:r>
          </a:p>
        </p:txBody>
      </p:sp>
    </p:spTree>
    <p:extLst>
      <p:ext uri="{BB962C8B-B14F-4D97-AF65-F5344CB8AC3E}">
        <p14:creationId xmlns:p14="http://schemas.microsoft.com/office/powerpoint/2010/main" val="7897830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213"/>
            <a:ext cx="9144000" cy="701731"/>
          </a:xfrm>
        </p:spPr>
        <p:txBody>
          <a:bodyPr/>
          <a:lstStyle/>
          <a:p>
            <a:pPr algn="ctr"/>
            <a:r>
              <a:rPr lang="en-GB" dirty="0"/>
              <a:t>Orders used to get gliding!</a:t>
            </a:r>
          </a:p>
        </p:txBody>
      </p:sp>
      <p:sp>
        <p:nvSpPr>
          <p:cNvPr id="4" name="TextBox 3"/>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
        <p:nvSpPr>
          <p:cNvPr id="15" name="Content Placeholder 2"/>
          <p:cNvSpPr>
            <a:spLocks noGrp="1"/>
          </p:cNvSpPr>
          <p:nvPr>
            <p:ph idx="1"/>
          </p:nvPr>
        </p:nvSpPr>
        <p:spPr>
          <a:xfrm>
            <a:off x="1043608" y="1668729"/>
            <a:ext cx="5940785" cy="461665"/>
          </a:xfrm>
        </p:spPr>
        <p:txBody>
          <a:bodyPr/>
          <a:lstStyle/>
          <a:p>
            <a:r>
              <a:rPr lang="en-GB" dirty="0"/>
              <a:t>When it’s been confirmed it’s clear…</a:t>
            </a:r>
          </a:p>
        </p:txBody>
      </p:sp>
      <p:sp>
        <p:nvSpPr>
          <p:cNvPr id="3" name="Rectangle 2"/>
          <p:cNvSpPr/>
          <p:nvPr/>
        </p:nvSpPr>
        <p:spPr>
          <a:xfrm>
            <a:off x="1" y="2492896"/>
            <a:ext cx="9144000" cy="646331"/>
          </a:xfrm>
          <a:prstGeom prst="rect">
            <a:avLst/>
          </a:prstGeom>
        </p:spPr>
        <p:txBody>
          <a:bodyPr wrap="square">
            <a:spAutoFit/>
          </a:bodyPr>
          <a:lstStyle/>
          <a:p>
            <a:pPr algn="ctr"/>
            <a:r>
              <a:rPr lang="en-GB" sz="3600" b="1" dirty="0">
                <a:solidFill>
                  <a:srgbClr val="FFFF00"/>
                </a:solidFill>
                <a:latin typeface="Segoe Print" panose="02000600000000000000" pitchFamily="2" charset="0"/>
              </a:rPr>
              <a:t>“Take up Slack!”</a:t>
            </a:r>
          </a:p>
        </p:txBody>
      </p:sp>
      <p:sp>
        <p:nvSpPr>
          <p:cNvPr id="17" name="Content Placeholder 2"/>
          <p:cNvSpPr txBox="1">
            <a:spLocks/>
          </p:cNvSpPr>
          <p:nvPr/>
        </p:nvSpPr>
        <p:spPr bwMode="auto">
          <a:xfrm>
            <a:off x="483739" y="3645024"/>
            <a:ext cx="6554598" cy="245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a:lstStyle>
          <a:p>
            <a:r>
              <a:rPr lang="en-GB" dirty="0"/>
              <a:t>The pilot indicates with one finger and gives the command “Take up slack”</a:t>
            </a:r>
          </a:p>
          <a:p>
            <a:r>
              <a:rPr lang="en-GB" dirty="0"/>
              <a:t>The signaller passes this on to the winch driver using lamp signals or large bats</a:t>
            </a:r>
          </a:p>
          <a:p>
            <a:r>
              <a:rPr lang="en-GB" dirty="0"/>
              <a:t>The winch driver pulls slack out of the cable	</a:t>
            </a:r>
          </a:p>
        </p:txBody>
      </p:sp>
      <p:pic>
        <p:nvPicPr>
          <p:cNvPr id="276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70200" y1="13125" x2="80200" y2="86771"/>
                        <a14:foregroundMark x1="62400" y1="86458" x2="58800" y2="38333"/>
                        <a14:foregroundMark x1="41200" y1="44688" x2="41200" y2="92500"/>
                        <a14:foregroundMark x1="47200" y1="95313" x2="81000" y2="88542"/>
                        <a14:foregroundMark x1="44200" y1="96667" x2="45400" y2="86146"/>
                        <a14:foregroundMark x1="34200" y1="84583" x2="23800" y2="52292"/>
                        <a14:foregroundMark x1="18600" y1="62500" x2="22800" y2="87396"/>
                        <a14:foregroundMark x1="36800" y1="38333" x2="53000" y2="43750"/>
                        <a14:foregroundMark x1="11200" y1="61563" x2="20800" y2="52812"/>
                        <a14:foregroundMark x1="64600" y1="6146" x2="66200" y2="15625"/>
                        <a14:foregroundMark x1="85000" y1="87708" x2="43200" y2="98229"/>
                        <a14:foregroundMark x1="62800" y1="96458" x2="78000" y2="90417"/>
                        <a14:foregroundMark x1="80800" y1="90417" x2="83200" y2="89792"/>
                        <a14:backgroundMark x1="83800" y1="93125" x2="68000" y2="99688"/>
                        <a14:backgroundMark x1="68200" y1="97917" x2="53000" y2="99688"/>
                      </a14:backgroundRemoval>
                    </a14:imgEffect>
                  </a14:imgLayer>
                </a14:imgProps>
              </a:ext>
              <a:ext uri="{28A0092B-C50C-407E-A947-70E740481C1C}">
                <a14:useLocalDpi xmlns:a14="http://schemas.microsoft.com/office/drawing/2010/main" val="0"/>
              </a:ext>
            </a:extLst>
          </a:blip>
          <a:srcRect/>
          <a:stretch>
            <a:fillRect/>
          </a:stretch>
        </p:blipFill>
        <p:spPr bwMode="auto">
          <a:xfrm>
            <a:off x="7092280" y="1772816"/>
            <a:ext cx="1754094" cy="336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099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30213"/>
            <a:ext cx="7398179" cy="701731"/>
          </a:xfrm>
        </p:spPr>
        <p:txBody>
          <a:bodyPr/>
          <a:lstStyle/>
          <a:p>
            <a:r>
              <a:rPr lang="en-GB" dirty="0"/>
              <a:t>Orders used to get gliding!</a:t>
            </a:r>
          </a:p>
        </p:txBody>
      </p:sp>
      <p:sp>
        <p:nvSpPr>
          <p:cNvPr id="4" name="TextBox 3"/>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
        <p:nvSpPr>
          <p:cNvPr id="15" name="Content Placeholder 2"/>
          <p:cNvSpPr>
            <a:spLocks noGrp="1"/>
          </p:cNvSpPr>
          <p:nvPr>
            <p:ph idx="1"/>
          </p:nvPr>
        </p:nvSpPr>
        <p:spPr>
          <a:xfrm>
            <a:off x="395289" y="1673225"/>
            <a:ext cx="7561087" cy="461665"/>
          </a:xfrm>
        </p:spPr>
        <p:txBody>
          <a:bodyPr/>
          <a:lstStyle/>
          <a:p>
            <a:r>
              <a:rPr lang="en-GB" dirty="0"/>
              <a:t>Once the winch cable is nice and tight…</a:t>
            </a:r>
          </a:p>
        </p:txBody>
      </p:sp>
      <p:sp>
        <p:nvSpPr>
          <p:cNvPr id="3" name="Rectangle 2"/>
          <p:cNvSpPr/>
          <p:nvPr/>
        </p:nvSpPr>
        <p:spPr>
          <a:xfrm>
            <a:off x="3303864" y="2348880"/>
            <a:ext cx="2536272" cy="646331"/>
          </a:xfrm>
          <a:prstGeom prst="rect">
            <a:avLst/>
          </a:prstGeom>
        </p:spPr>
        <p:txBody>
          <a:bodyPr wrap="none">
            <a:spAutoFit/>
          </a:bodyPr>
          <a:lstStyle/>
          <a:p>
            <a:r>
              <a:rPr lang="en-GB" sz="3600" b="1" dirty="0">
                <a:solidFill>
                  <a:srgbClr val="FFFF00"/>
                </a:solidFill>
                <a:latin typeface="Segoe Print" panose="02000600000000000000" pitchFamily="2" charset="0"/>
              </a:rPr>
              <a:t>“All Out!”</a:t>
            </a:r>
          </a:p>
        </p:txBody>
      </p:sp>
      <p:sp>
        <p:nvSpPr>
          <p:cNvPr id="17" name="Content Placeholder 2"/>
          <p:cNvSpPr txBox="1">
            <a:spLocks/>
          </p:cNvSpPr>
          <p:nvPr/>
        </p:nvSpPr>
        <p:spPr bwMode="auto">
          <a:xfrm>
            <a:off x="537683" y="3209104"/>
            <a:ext cx="6626606" cy="282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a:lstStyle>
          <a:p>
            <a:r>
              <a:rPr lang="en-GB" dirty="0"/>
              <a:t>The pilot indicates with two finger and gives the command “All out”</a:t>
            </a:r>
          </a:p>
          <a:p>
            <a:r>
              <a:rPr lang="en-GB" dirty="0"/>
              <a:t>The signaller passes this on to the winch driver using lamp signals or large bats. </a:t>
            </a:r>
          </a:p>
          <a:p>
            <a:r>
              <a:rPr lang="en-GB" dirty="0"/>
              <a:t>The winch speeds up and the glider begins ground ride and launch with the wing tip holder holding the wings level to begin with</a:t>
            </a:r>
          </a:p>
        </p:txBody>
      </p:sp>
      <p:sp>
        <p:nvSpPr>
          <p:cNvPr id="5" name="AutoShape 2" descr="Image resul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6629"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9697" y1="7917" x2="57008" y2="85833"/>
                        <a14:foregroundMark x1="87500" y1="10833" x2="46780" y2="92500"/>
                        <a14:foregroundMark x1="26894" y1="53542" x2="16856" y2="63333"/>
                        <a14:foregroundMark x1="24242" y1="80625" x2="57008" y2="47917"/>
                        <a14:foregroundMark x1="30303" y1="49375" x2="45455" y2="67292"/>
                        <a14:foregroundMark x1="20076" y1="73854" x2="35795" y2="98854"/>
                        <a14:foregroundMark x1="42803" y1="97813" x2="75189" y2="67292"/>
                        <a14:foregroundMark x1="43561" y1="71250" x2="43561" y2="71250"/>
                        <a14:foregroundMark x1="75758" y1="70208" x2="69886" y2="92813"/>
                        <a14:foregroundMark x1="71402" y1="96458" x2="57197" y2="99167"/>
                      </a14:backgroundRemoval>
                    </a14:imgEffect>
                  </a14:imgLayer>
                </a14:imgProps>
              </a:ext>
              <a:ext uri="{28A0092B-C50C-407E-A947-70E740481C1C}">
                <a14:useLocalDpi xmlns:a14="http://schemas.microsoft.com/office/drawing/2010/main" val="0"/>
              </a:ext>
            </a:extLst>
          </a:blip>
          <a:srcRect/>
          <a:stretch>
            <a:fillRect/>
          </a:stretch>
        </p:blipFill>
        <p:spPr bwMode="auto">
          <a:xfrm>
            <a:off x="6948264" y="1484784"/>
            <a:ext cx="2083972" cy="3789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395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6" descr="vikingsolo.jpg"/>
          <p:cNvPicPr>
            <a:picLocks noChangeAspect="1"/>
          </p:cNvPicPr>
          <p:nvPr/>
        </p:nvPicPr>
        <p:blipFill>
          <a:blip r:embed="rId3" cstate="print"/>
          <a:srcRect/>
          <a:stretch>
            <a:fillRect/>
          </a:stretch>
        </p:blipFill>
        <p:spPr bwMode="auto">
          <a:xfrm>
            <a:off x="0" y="4763"/>
            <a:ext cx="9144000" cy="6848475"/>
          </a:xfrm>
          <a:prstGeom prst="rect">
            <a:avLst/>
          </a:prstGeom>
          <a:noFill/>
          <a:ln w="9525">
            <a:noFill/>
            <a:miter lim="800000"/>
            <a:headEnd/>
            <a:tailEnd/>
          </a:ln>
        </p:spPr>
      </p:pic>
      <p:sp>
        <p:nvSpPr>
          <p:cNvPr id="67587" name="Text Box 1028"/>
          <p:cNvSpPr txBox="1">
            <a:spLocks noChangeArrowheads="1"/>
          </p:cNvSpPr>
          <p:nvPr/>
        </p:nvSpPr>
        <p:spPr bwMode="auto">
          <a:xfrm>
            <a:off x="0" y="152400"/>
            <a:ext cx="9144000" cy="708025"/>
          </a:xfrm>
          <a:prstGeom prst="rect">
            <a:avLst/>
          </a:prstGeom>
          <a:noFill/>
          <a:ln w="9525">
            <a:noFill/>
            <a:miter lim="800000"/>
            <a:headEnd/>
            <a:tailEnd/>
          </a:ln>
        </p:spPr>
        <p:txBody>
          <a:bodyPr>
            <a:spAutoFit/>
          </a:bodyPr>
          <a:lstStyle/>
          <a:p>
            <a:pPr algn="ctr">
              <a:spcBef>
                <a:spcPct val="50000"/>
              </a:spcBef>
            </a:pPr>
            <a:r>
              <a:rPr lang="en-GB" sz="4000" b="1" dirty="0">
                <a:solidFill>
                  <a:srgbClr val="FFFF00"/>
                </a:solidFill>
                <a:effectLst>
                  <a:outerShdw blurRad="50800" dist="38100" dir="2700000" algn="tl" rotWithShape="0">
                    <a:schemeClr val="bg2">
                      <a:alpha val="40000"/>
                    </a:schemeClr>
                  </a:outerShdw>
                </a:effectLst>
                <a:latin typeface="Arial" pitchFamily="34" charset="0"/>
              </a:rPr>
              <a:t>Solo Completed!</a:t>
            </a:r>
          </a:p>
        </p:txBody>
      </p:sp>
    </p:spTree>
    <p:extLst>
      <p:ext uri="{BB962C8B-B14F-4D97-AF65-F5344CB8AC3E}">
        <p14:creationId xmlns:p14="http://schemas.microsoft.com/office/powerpoint/2010/main" val="3298034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5"/>
          <p:cNvSpPr txBox="1">
            <a:spLocks noChangeArrowheads="1"/>
          </p:cNvSpPr>
          <p:nvPr/>
        </p:nvSpPr>
        <p:spPr bwMode="auto">
          <a:xfrm>
            <a:off x="0" y="404664"/>
            <a:ext cx="9144000" cy="641350"/>
          </a:xfrm>
          <a:prstGeom prst="rect">
            <a:avLst/>
          </a:prstGeom>
          <a:noFill/>
          <a:ln w="9525">
            <a:noFill/>
            <a:miter lim="800000"/>
            <a:headEnd/>
            <a:tailEnd/>
          </a:ln>
        </p:spPr>
        <p:txBody>
          <a:bodyPr wrap="square">
            <a:spAutoFit/>
          </a:bodyPr>
          <a:lstStyle/>
          <a:p>
            <a:pPr algn="ctr">
              <a:spcBef>
                <a:spcPct val="50000"/>
              </a:spcBef>
            </a:pPr>
            <a:r>
              <a:rPr lang="en-GB" sz="3600" b="1" dirty="0">
                <a:solidFill>
                  <a:srgbClr val="FFFF00"/>
                </a:solidFill>
                <a:effectLst>
                  <a:outerShdw blurRad="50800" dist="38100" dir="2700000" algn="tl" rotWithShape="0">
                    <a:schemeClr val="bg2">
                      <a:alpha val="40000"/>
                    </a:schemeClr>
                  </a:outerShdw>
                </a:effectLst>
                <a:latin typeface="Arial" pitchFamily="34" charset="0"/>
              </a:rPr>
              <a:t>Cadet Gliding Wings</a:t>
            </a:r>
          </a:p>
        </p:txBody>
      </p:sp>
      <p:pic>
        <p:nvPicPr>
          <p:cNvPr id="20483" name="Picture 3" descr="BRONZE_G">
            <a:extLst>
              <a:ext uri="{FF2B5EF4-FFF2-40B4-BE49-F238E27FC236}">
                <a16:creationId xmlns:a16="http://schemas.microsoft.com/office/drawing/2014/main" id="{05FD30B7-0018-407B-9D7B-09DCD9555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4103"/>
            <a:ext cx="2309969" cy="97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BLUE-G">
            <a:extLst>
              <a:ext uri="{FF2B5EF4-FFF2-40B4-BE49-F238E27FC236}">
                <a16:creationId xmlns:a16="http://schemas.microsoft.com/office/drawing/2014/main" id="{CEABAA40-BC0E-4B5E-87E0-DBAA1A892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24888"/>
            <a:ext cx="2431546" cy="97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SILVER_G">
            <a:extLst>
              <a:ext uri="{FF2B5EF4-FFF2-40B4-BE49-F238E27FC236}">
                <a16:creationId xmlns:a16="http://schemas.microsoft.com/office/drawing/2014/main" id="{10FD933C-C358-4BAC-8243-C6C4DBAE4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806732"/>
            <a:ext cx="2372487" cy="9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GOLD_G">
            <a:extLst>
              <a:ext uri="{FF2B5EF4-FFF2-40B4-BE49-F238E27FC236}">
                <a16:creationId xmlns:a16="http://schemas.microsoft.com/office/drawing/2014/main" id="{DB13C732-B8C4-4298-A770-243981829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5009362"/>
            <a:ext cx="2379659" cy="9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B11415A-241F-495B-9553-E045E0C34E39}"/>
              </a:ext>
            </a:extLst>
          </p:cNvPr>
          <p:cNvSpPr txBox="1"/>
          <p:nvPr/>
        </p:nvSpPr>
        <p:spPr>
          <a:xfrm>
            <a:off x="5105838" y="2625262"/>
            <a:ext cx="2672680" cy="523220"/>
          </a:xfrm>
          <a:prstGeom prst="rect">
            <a:avLst/>
          </a:prstGeom>
          <a:noFill/>
        </p:spPr>
        <p:txBody>
          <a:bodyPr wrap="square" rtlCol="0">
            <a:spAutoFit/>
          </a:bodyPr>
          <a:lstStyle/>
          <a:p>
            <a:r>
              <a:rPr lang="en-GB" sz="2800" b="1" dirty="0">
                <a:solidFill>
                  <a:srgbClr val="FFFF00"/>
                </a:solidFill>
                <a:effectLst>
                  <a:outerShdw blurRad="50800" dist="38100" dir="2700000" algn="tl" rotWithShape="0">
                    <a:schemeClr val="bg2">
                      <a:alpha val="40000"/>
                    </a:schemeClr>
                  </a:outerShdw>
                </a:effectLst>
              </a:rPr>
              <a:t>Bronze Wings</a:t>
            </a:r>
          </a:p>
        </p:txBody>
      </p:sp>
      <p:sp>
        <p:nvSpPr>
          <p:cNvPr id="18" name="TextBox 17">
            <a:extLst>
              <a:ext uri="{FF2B5EF4-FFF2-40B4-BE49-F238E27FC236}">
                <a16:creationId xmlns:a16="http://schemas.microsoft.com/office/drawing/2014/main" id="{4C2E18B1-9B98-4FD2-A307-443BD64BB195}"/>
              </a:ext>
            </a:extLst>
          </p:cNvPr>
          <p:cNvSpPr txBox="1"/>
          <p:nvPr/>
        </p:nvSpPr>
        <p:spPr>
          <a:xfrm>
            <a:off x="5076056" y="1514526"/>
            <a:ext cx="2528664" cy="523220"/>
          </a:xfrm>
          <a:prstGeom prst="rect">
            <a:avLst/>
          </a:prstGeom>
          <a:noFill/>
        </p:spPr>
        <p:txBody>
          <a:bodyPr wrap="square" rtlCol="0">
            <a:spAutoFit/>
          </a:bodyPr>
          <a:lstStyle/>
          <a:p>
            <a:r>
              <a:rPr lang="en-GB" sz="2800" b="1" dirty="0">
                <a:solidFill>
                  <a:srgbClr val="FFFF00"/>
                </a:solidFill>
                <a:effectLst>
                  <a:outerShdw blurRad="50800" dist="38100" dir="2700000" algn="tl" rotWithShape="0">
                    <a:schemeClr val="bg2">
                      <a:alpha val="40000"/>
                    </a:schemeClr>
                  </a:outerShdw>
                </a:effectLst>
              </a:rPr>
              <a:t>Blue Wings</a:t>
            </a:r>
          </a:p>
        </p:txBody>
      </p:sp>
      <p:sp>
        <p:nvSpPr>
          <p:cNvPr id="19" name="TextBox 18">
            <a:extLst>
              <a:ext uri="{FF2B5EF4-FFF2-40B4-BE49-F238E27FC236}">
                <a16:creationId xmlns:a16="http://schemas.microsoft.com/office/drawing/2014/main" id="{DF29ABAE-DB99-41A8-83BC-C5402785D0D2}"/>
              </a:ext>
            </a:extLst>
          </p:cNvPr>
          <p:cNvSpPr txBox="1"/>
          <p:nvPr/>
        </p:nvSpPr>
        <p:spPr>
          <a:xfrm>
            <a:off x="5177846" y="3836033"/>
            <a:ext cx="2528664" cy="523220"/>
          </a:xfrm>
          <a:prstGeom prst="rect">
            <a:avLst/>
          </a:prstGeom>
          <a:noFill/>
        </p:spPr>
        <p:txBody>
          <a:bodyPr wrap="square" rtlCol="0">
            <a:spAutoFit/>
          </a:bodyPr>
          <a:lstStyle/>
          <a:p>
            <a:r>
              <a:rPr lang="en-GB" sz="2800" b="1" dirty="0">
                <a:solidFill>
                  <a:srgbClr val="FFFF00"/>
                </a:solidFill>
                <a:effectLst>
                  <a:outerShdw blurRad="50800" dist="38100" dir="2700000" algn="tl" rotWithShape="0">
                    <a:schemeClr val="bg2">
                      <a:alpha val="40000"/>
                    </a:schemeClr>
                  </a:outerShdw>
                </a:effectLst>
              </a:rPr>
              <a:t>Silver Wings</a:t>
            </a:r>
          </a:p>
        </p:txBody>
      </p:sp>
      <p:sp>
        <p:nvSpPr>
          <p:cNvPr id="20" name="TextBox 19">
            <a:extLst>
              <a:ext uri="{FF2B5EF4-FFF2-40B4-BE49-F238E27FC236}">
                <a16:creationId xmlns:a16="http://schemas.microsoft.com/office/drawing/2014/main" id="{E6B3AEBB-8911-4B4D-AB9E-94B2253F07F0}"/>
              </a:ext>
            </a:extLst>
          </p:cNvPr>
          <p:cNvSpPr txBox="1"/>
          <p:nvPr/>
        </p:nvSpPr>
        <p:spPr>
          <a:xfrm>
            <a:off x="5188260" y="5081864"/>
            <a:ext cx="2304256" cy="523220"/>
          </a:xfrm>
          <a:prstGeom prst="rect">
            <a:avLst/>
          </a:prstGeom>
          <a:noFill/>
        </p:spPr>
        <p:txBody>
          <a:bodyPr wrap="square" rtlCol="0">
            <a:spAutoFit/>
          </a:bodyPr>
          <a:lstStyle/>
          <a:p>
            <a:r>
              <a:rPr lang="en-GB" sz="2800" b="1" dirty="0">
                <a:solidFill>
                  <a:srgbClr val="FFFF00"/>
                </a:solidFill>
                <a:effectLst>
                  <a:outerShdw blurRad="50800" dist="38100" dir="2700000" algn="tl" rotWithShape="0">
                    <a:schemeClr val="bg2">
                      <a:alpha val="40000"/>
                    </a:schemeClr>
                  </a:outerShdw>
                </a:effectLst>
              </a:rPr>
              <a:t>Gold Wings</a:t>
            </a:r>
          </a:p>
        </p:txBody>
      </p:sp>
    </p:spTree>
    <p:extLst>
      <p:ext uri="{BB962C8B-B14F-4D97-AF65-F5344CB8AC3E}">
        <p14:creationId xmlns:p14="http://schemas.microsoft.com/office/powerpoint/2010/main" val="2710163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716016" y="2133600"/>
            <a:ext cx="4176464" cy="1077218"/>
          </a:xfrm>
          <a:prstGeom prst="rect">
            <a:avLst/>
          </a:prstGeom>
          <a:noFill/>
          <a:ln w="9525">
            <a:noFill/>
            <a:miter lim="800000"/>
            <a:headEnd/>
            <a:tailEnd/>
          </a:ln>
        </p:spPr>
        <p:txBody>
          <a:bodyPr wrap="square">
            <a:spAutoFit/>
          </a:bodyPr>
          <a:lstStyle/>
          <a:p>
            <a:pPr>
              <a:spcBef>
                <a:spcPct val="50000"/>
              </a:spcBef>
            </a:pPr>
            <a:r>
              <a:rPr lang="en-GB" sz="2800" b="1" dirty="0">
                <a:solidFill>
                  <a:srgbClr val="FFFF00"/>
                </a:solidFill>
                <a:effectLst>
                  <a:outerShdw blurRad="50800" dist="38100" dir="2700000" algn="tl" rotWithShape="0">
                    <a:schemeClr val="bg2">
                      <a:alpha val="40000"/>
                    </a:schemeClr>
                  </a:outerShdw>
                </a:effectLst>
                <a:latin typeface="Arial" pitchFamily="34" charset="0"/>
              </a:rPr>
              <a:t>Gliding Instructor</a:t>
            </a:r>
          </a:p>
          <a:p>
            <a:pPr>
              <a:spcBef>
                <a:spcPct val="50000"/>
              </a:spcBef>
            </a:pPr>
            <a:r>
              <a:rPr lang="en-GB" sz="2400" b="1" dirty="0">
                <a:solidFill>
                  <a:srgbClr val="FFFF00"/>
                </a:solidFill>
                <a:effectLst>
                  <a:outerShdw blurRad="50800" dist="38100" dir="2700000" algn="tl" rotWithShape="0">
                    <a:schemeClr val="bg2">
                      <a:alpha val="40000"/>
                    </a:schemeClr>
                  </a:outerShdw>
                </a:effectLst>
                <a:latin typeface="Arial" pitchFamily="34" charset="0"/>
              </a:rPr>
              <a:t>(Grade 1/C Category Pilot)</a:t>
            </a:r>
          </a:p>
        </p:txBody>
      </p:sp>
      <p:sp>
        <p:nvSpPr>
          <p:cNvPr id="31747" name="Text Box 3"/>
          <p:cNvSpPr txBox="1">
            <a:spLocks noChangeArrowheads="1"/>
          </p:cNvSpPr>
          <p:nvPr/>
        </p:nvSpPr>
        <p:spPr bwMode="auto">
          <a:xfrm>
            <a:off x="4716016" y="4419600"/>
            <a:ext cx="4427984" cy="1077218"/>
          </a:xfrm>
          <a:prstGeom prst="rect">
            <a:avLst/>
          </a:prstGeom>
          <a:noFill/>
          <a:ln w="9525">
            <a:noFill/>
            <a:miter lim="800000"/>
            <a:headEnd/>
            <a:tailEnd/>
          </a:ln>
        </p:spPr>
        <p:txBody>
          <a:bodyPr wrap="square">
            <a:spAutoFit/>
          </a:bodyPr>
          <a:lstStyle/>
          <a:p>
            <a:pPr>
              <a:spcBef>
                <a:spcPct val="50000"/>
              </a:spcBef>
            </a:pPr>
            <a:r>
              <a:rPr lang="en-GB" sz="2800" b="1" dirty="0">
                <a:solidFill>
                  <a:srgbClr val="FFFF00"/>
                </a:solidFill>
                <a:effectLst>
                  <a:outerShdw blurRad="50800" dist="38100" dir="2700000" algn="tl" rotWithShape="0">
                    <a:schemeClr val="bg2">
                      <a:alpha val="40000"/>
                    </a:schemeClr>
                  </a:outerShdw>
                </a:effectLst>
                <a:latin typeface="Arial" pitchFamily="34" charset="0"/>
              </a:rPr>
              <a:t>Senior Gliding Instructor</a:t>
            </a:r>
          </a:p>
          <a:p>
            <a:pPr>
              <a:spcBef>
                <a:spcPct val="50000"/>
              </a:spcBef>
            </a:pPr>
            <a:r>
              <a:rPr lang="en-GB" sz="2400" b="1" dirty="0">
                <a:solidFill>
                  <a:srgbClr val="FFFF00"/>
                </a:solidFill>
                <a:effectLst>
                  <a:outerShdw blurRad="50800" dist="38100" dir="2700000" algn="tl" rotWithShape="0">
                    <a:schemeClr val="bg2">
                      <a:alpha val="40000"/>
                    </a:schemeClr>
                  </a:outerShdw>
                </a:effectLst>
                <a:latin typeface="Arial" pitchFamily="34" charset="0"/>
              </a:rPr>
              <a:t>(A &amp; B Category Instructor)</a:t>
            </a:r>
          </a:p>
        </p:txBody>
      </p:sp>
      <p:sp>
        <p:nvSpPr>
          <p:cNvPr id="68612" name="Text Box 4"/>
          <p:cNvSpPr txBox="1">
            <a:spLocks noChangeArrowheads="1"/>
          </p:cNvSpPr>
          <p:nvPr/>
        </p:nvSpPr>
        <p:spPr bwMode="auto">
          <a:xfrm>
            <a:off x="0" y="457200"/>
            <a:ext cx="9144000" cy="701675"/>
          </a:xfrm>
          <a:prstGeom prst="rect">
            <a:avLst/>
          </a:prstGeom>
          <a:noFill/>
          <a:ln w="9525">
            <a:noFill/>
            <a:miter lim="800000"/>
            <a:headEnd/>
            <a:tailEnd/>
          </a:ln>
        </p:spPr>
        <p:txBody>
          <a:bodyPr>
            <a:spAutoFit/>
          </a:bodyPr>
          <a:lstStyle/>
          <a:p>
            <a:pPr algn="ctr">
              <a:spcBef>
                <a:spcPct val="50000"/>
              </a:spcBef>
            </a:pPr>
            <a:r>
              <a:rPr lang="en-GB" sz="4000" b="1" dirty="0">
                <a:solidFill>
                  <a:srgbClr val="FFFF00"/>
                </a:solidFill>
                <a:effectLst>
                  <a:outerShdw blurRad="50800" dist="38100" dir="2700000" algn="tl" rotWithShape="0">
                    <a:schemeClr val="bg2">
                      <a:alpha val="40000"/>
                    </a:schemeClr>
                  </a:outerShdw>
                </a:effectLst>
                <a:latin typeface="Arial" pitchFamily="34" charset="0"/>
              </a:rPr>
              <a:t>Gliding Instructor Badges</a:t>
            </a:r>
          </a:p>
        </p:txBody>
      </p:sp>
      <p:pic>
        <p:nvPicPr>
          <p:cNvPr id="68613" name="Picture 8" descr="Wings2.gif"/>
          <p:cNvPicPr>
            <a:picLocks noChangeAspect="1"/>
          </p:cNvPicPr>
          <p:nvPr/>
        </p:nvPicPr>
        <p:blipFill>
          <a:blip r:embed="rId2" cstate="print"/>
          <a:srcRect/>
          <a:stretch>
            <a:fillRect/>
          </a:stretch>
        </p:blipFill>
        <p:spPr bwMode="auto">
          <a:xfrm>
            <a:off x="857250" y="1714500"/>
            <a:ext cx="3905250" cy="3971925"/>
          </a:xfrm>
          <a:prstGeom prst="rect">
            <a:avLst/>
          </a:prstGeom>
          <a:noFill/>
          <a:ln w="9525">
            <a:noFill/>
            <a:miter lim="800000"/>
            <a:headEnd/>
            <a:tailEnd/>
          </a:ln>
        </p:spPr>
      </p:pic>
    </p:spTree>
    <p:extLst>
      <p:ext uri="{BB962C8B-B14F-4D97-AF65-F5344CB8AC3E}">
        <p14:creationId xmlns:p14="http://schemas.microsoft.com/office/powerpoint/2010/main" val="1532921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430213"/>
            <a:ext cx="9108504" cy="701731"/>
          </a:xfrm>
        </p:spPr>
        <p:txBody>
          <a:bodyPr/>
          <a:lstStyle/>
          <a:p>
            <a:pPr algn="ctr" eaLnBrk="1" hangingPunct="1"/>
            <a:r>
              <a:rPr lang="en-GB" b="1" dirty="0">
                <a:solidFill>
                  <a:schemeClr val="tx1"/>
                </a:solidFill>
                <a:latin typeface="Arial" pitchFamily="34" charset="0"/>
              </a:rPr>
              <a:t>Objectives</a:t>
            </a:r>
          </a:p>
        </p:txBody>
      </p:sp>
      <p:sp>
        <p:nvSpPr>
          <p:cNvPr id="7171" name="Rectangle 3"/>
          <p:cNvSpPr>
            <a:spLocks noGrp="1" noChangeArrowheads="1"/>
          </p:cNvSpPr>
          <p:nvPr>
            <p:ph type="body" idx="4294967295"/>
          </p:nvPr>
        </p:nvSpPr>
        <p:spPr>
          <a:xfrm>
            <a:off x="395288" y="1673224"/>
            <a:ext cx="8569200" cy="2948499"/>
          </a:xfrm>
        </p:spPr>
        <p:txBody>
          <a:bodyPr/>
          <a:lstStyle/>
          <a:p>
            <a:pPr eaLnBrk="1" hangingPunct="1"/>
            <a:r>
              <a:rPr lang="en-GB" sz="3200" dirty="0">
                <a:solidFill>
                  <a:srgbClr val="FFFF00"/>
                </a:solidFill>
                <a:latin typeface="Arial" pitchFamily="34" charset="0"/>
              </a:rPr>
              <a:t>Know the glider used by the RAFAC</a:t>
            </a:r>
          </a:p>
          <a:p>
            <a:pPr eaLnBrk="1" hangingPunct="1"/>
            <a:r>
              <a:rPr lang="en-GB" sz="3200" dirty="0">
                <a:solidFill>
                  <a:srgbClr val="FFFF00"/>
                </a:solidFill>
                <a:latin typeface="Arial" pitchFamily="34" charset="0"/>
              </a:rPr>
              <a:t>Describe 2 methods of launch</a:t>
            </a:r>
          </a:p>
          <a:p>
            <a:pPr eaLnBrk="1" hangingPunct="1"/>
            <a:r>
              <a:rPr lang="en-GB" sz="3200" dirty="0">
                <a:solidFill>
                  <a:srgbClr val="FFFF00"/>
                </a:solidFill>
                <a:latin typeface="Arial" pitchFamily="34" charset="0"/>
              </a:rPr>
              <a:t>Know the stages of gliding training</a:t>
            </a:r>
          </a:p>
          <a:p>
            <a:pPr eaLnBrk="1" hangingPunct="1"/>
            <a:r>
              <a:rPr lang="en-GB" sz="3200" dirty="0">
                <a:solidFill>
                  <a:srgbClr val="FFFF00"/>
                </a:solidFill>
                <a:latin typeface="Arial" pitchFamily="34" charset="0"/>
              </a:rPr>
              <a:t>Understand the principles of soaring</a:t>
            </a:r>
          </a:p>
          <a:p>
            <a:pPr eaLnBrk="1" hangingPunct="1"/>
            <a:r>
              <a:rPr lang="en-GB" sz="3200" dirty="0">
                <a:solidFill>
                  <a:srgbClr val="FFFF00"/>
                </a:solidFill>
                <a:latin typeface="Arial" pitchFamily="34" charset="0"/>
              </a:rPr>
              <a:t>Understand the effects of the controls</a:t>
            </a:r>
          </a:p>
        </p:txBody>
      </p:sp>
    </p:spTree>
    <p:extLst>
      <p:ext uri="{BB962C8B-B14F-4D97-AF65-F5344CB8AC3E}">
        <p14:creationId xmlns:p14="http://schemas.microsoft.com/office/powerpoint/2010/main" val="220012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1" end="1"/>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2" end="2"/>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7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3" end="3"/>
                                            </p:txEl>
                                          </p:spTgt>
                                        </p:tgtEl>
                                        <p:attrNameLst>
                                          <p:attrName>ppt_c</p:attrName>
                                        </p:attrNameLst>
                                      </p:cBhvr>
                                      <p:to>
                                        <a:schemeClr val="bg2"/>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171">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95288" y="430213"/>
            <a:ext cx="4512774" cy="701731"/>
          </a:xfrm>
        </p:spPr>
        <p:txBody>
          <a:bodyPr/>
          <a:lstStyle/>
          <a:p>
            <a:pPr eaLnBrk="1" hangingPunct="1"/>
            <a:r>
              <a:rPr lang="en-GB" dirty="0">
                <a:solidFill>
                  <a:srgbClr val="FFFF00"/>
                </a:solidFill>
                <a:effectLst>
                  <a:outerShdw blurRad="50800" dist="38100" dir="2700000" algn="tl" rotWithShape="0">
                    <a:schemeClr val="bg2">
                      <a:alpha val="40000"/>
                    </a:schemeClr>
                  </a:outerShdw>
                </a:effectLst>
                <a:latin typeface="Arial" pitchFamily="34" charset="0"/>
              </a:rPr>
              <a:t>Any Questions?</a:t>
            </a:r>
          </a:p>
        </p:txBody>
      </p:sp>
      <p:pic>
        <p:nvPicPr>
          <p:cNvPr id="72707" name="Picture 3" descr="j0234752"/>
          <p:cNvPicPr>
            <a:picLocks noChangeAspect="1" noChangeArrowheads="1" noCrop="1"/>
          </p:cNvPicPr>
          <p:nvPr/>
        </p:nvPicPr>
        <p:blipFill>
          <a:blip r:embed="rId2" cstate="print"/>
          <a:srcRect/>
          <a:stretch>
            <a:fillRect/>
          </a:stretch>
        </p:blipFill>
        <p:spPr bwMode="auto">
          <a:xfrm>
            <a:off x="3200400" y="2209800"/>
            <a:ext cx="2930525" cy="3276600"/>
          </a:xfrm>
          <a:prstGeom prst="rect">
            <a:avLst/>
          </a:prstGeom>
          <a:noFill/>
          <a:ln w="9525">
            <a:noFill/>
            <a:miter lim="800000"/>
            <a:headEnd/>
            <a:tailEnd/>
          </a:ln>
        </p:spPr>
      </p:pic>
    </p:spTree>
    <p:extLst>
      <p:ext uri="{BB962C8B-B14F-4D97-AF65-F5344CB8AC3E}">
        <p14:creationId xmlns:p14="http://schemas.microsoft.com/office/powerpoint/2010/main" val="337637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Viking.jpg"/>
          <p:cNvPicPr>
            <a:picLocks noChangeAspect="1"/>
          </p:cNvPicPr>
          <p:nvPr/>
        </p:nvPicPr>
        <p:blipFill>
          <a:blip r:embed="rId3" cstate="print"/>
          <a:srcRect/>
          <a:stretch>
            <a:fillRect/>
          </a:stretch>
        </p:blipFill>
        <p:spPr bwMode="auto">
          <a:xfrm>
            <a:off x="1116013" y="1125538"/>
            <a:ext cx="6372225" cy="4779962"/>
          </a:xfrm>
          <a:prstGeom prst="rect">
            <a:avLst/>
          </a:prstGeom>
          <a:noFill/>
          <a:ln w="9525">
            <a:noFill/>
            <a:miter lim="800000"/>
            <a:headEnd/>
            <a:tailEnd/>
          </a:ln>
        </p:spPr>
      </p:pic>
      <p:sp>
        <p:nvSpPr>
          <p:cNvPr id="29699" name="Text Box 4"/>
          <p:cNvSpPr txBox="1">
            <a:spLocks noChangeArrowheads="1"/>
          </p:cNvSpPr>
          <p:nvPr/>
        </p:nvSpPr>
        <p:spPr bwMode="auto">
          <a:xfrm>
            <a:off x="0" y="307777"/>
            <a:ext cx="9144000" cy="579438"/>
          </a:xfrm>
          <a:prstGeom prst="rect">
            <a:avLst/>
          </a:prstGeom>
          <a:noFill/>
          <a:ln w="9525">
            <a:noFill/>
            <a:miter lim="800000"/>
            <a:headEnd/>
            <a:tailEnd/>
          </a:ln>
        </p:spPr>
        <p:txBody>
          <a:bodyPr>
            <a:spAutoFit/>
          </a:bodyPr>
          <a:lstStyle/>
          <a:p>
            <a:pPr algn="ctr">
              <a:spcBef>
                <a:spcPct val="50000"/>
              </a:spcBef>
            </a:pPr>
            <a:r>
              <a:rPr lang="en-GB" sz="3200" b="1" dirty="0">
                <a:solidFill>
                  <a:srgbClr val="FFFF00"/>
                </a:solidFill>
                <a:latin typeface="Arial" pitchFamily="34" charset="0"/>
              </a:rPr>
              <a:t>Viking  - A Conventional Glider</a:t>
            </a:r>
          </a:p>
        </p:txBody>
      </p:sp>
      <p:sp>
        <p:nvSpPr>
          <p:cNvPr id="4" name="TextBox 3">
            <a:extLst>
              <a:ext uri="{FF2B5EF4-FFF2-40B4-BE49-F238E27FC236}">
                <a16:creationId xmlns:a16="http://schemas.microsoft.com/office/drawing/2014/main" id="{CBC41EF1-75D2-774B-AB54-ED2A5D4BAA94}"/>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322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95288" y="430213"/>
            <a:ext cx="2945037" cy="701731"/>
          </a:xfrm>
        </p:spPr>
        <p:txBody>
          <a:bodyPr/>
          <a:lstStyle/>
          <a:p>
            <a:pPr eaLnBrk="1" hangingPunct="1"/>
            <a:r>
              <a:rPr lang="en-GB" b="1" dirty="0">
                <a:solidFill>
                  <a:schemeClr val="tx1"/>
                </a:solidFill>
                <a:latin typeface="Arial" pitchFamily="34" charset="0"/>
              </a:rPr>
              <a:t>Questions</a:t>
            </a:r>
          </a:p>
        </p:txBody>
      </p:sp>
      <p:sp>
        <p:nvSpPr>
          <p:cNvPr id="40963" name="Rectangle 3"/>
          <p:cNvSpPr>
            <a:spLocks noGrp="1" noChangeArrowheads="1"/>
          </p:cNvSpPr>
          <p:nvPr>
            <p:ph type="body" idx="4294967295"/>
          </p:nvPr>
        </p:nvSpPr>
        <p:spPr>
          <a:xfrm>
            <a:off x="395288" y="1673224"/>
            <a:ext cx="8425184" cy="461665"/>
          </a:xfrm>
        </p:spPr>
        <p:txBody>
          <a:bodyPr/>
          <a:lstStyle/>
          <a:p>
            <a:pPr eaLnBrk="1" hangingPunct="1"/>
            <a:r>
              <a:rPr lang="en-GB" b="1" dirty="0">
                <a:solidFill>
                  <a:srgbClr val="FFFF00"/>
                </a:solidFill>
                <a:latin typeface="Arial" pitchFamily="34" charset="0"/>
              </a:rPr>
              <a:t>Name the glider used by the RAFAC</a:t>
            </a:r>
          </a:p>
        </p:txBody>
      </p:sp>
    </p:spTree>
    <p:extLst>
      <p:ext uri="{BB962C8B-B14F-4D97-AF65-F5344CB8AC3E}">
        <p14:creationId xmlns:p14="http://schemas.microsoft.com/office/powerpoint/2010/main" val="2585415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95288" y="430213"/>
            <a:ext cx="2945037" cy="701731"/>
          </a:xfrm>
        </p:spPr>
        <p:txBody>
          <a:bodyPr/>
          <a:lstStyle/>
          <a:p>
            <a:pPr eaLnBrk="1" hangingPunct="1"/>
            <a:r>
              <a:rPr lang="en-GB" b="1" dirty="0">
                <a:solidFill>
                  <a:schemeClr val="tx1"/>
                </a:solidFill>
                <a:latin typeface="Arial" pitchFamily="34" charset="0"/>
              </a:rPr>
              <a:t>Questions</a:t>
            </a:r>
          </a:p>
        </p:txBody>
      </p:sp>
      <p:sp>
        <p:nvSpPr>
          <p:cNvPr id="40963" name="Rectangle 3"/>
          <p:cNvSpPr>
            <a:spLocks noGrp="1" noChangeArrowheads="1"/>
          </p:cNvSpPr>
          <p:nvPr>
            <p:ph type="body" idx="4294967295"/>
          </p:nvPr>
        </p:nvSpPr>
        <p:spPr>
          <a:xfrm>
            <a:off x="395288" y="1673224"/>
            <a:ext cx="8425184" cy="904863"/>
          </a:xfrm>
        </p:spPr>
        <p:txBody>
          <a:bodyPr/>
          <a:lstStyle/>
          <a:p>
            <a:pPr eaLnBrk="1" hangingPunct="1"/>
            <a:r>
              <a:rPr lang="en-GB" b="1" dirty="0">
                <a:solidFill>
                  <a:srgbClr val="002060"/>
                </a:solidFill>
                <a:latin typeface="Arial" pitchFamily="34" charset="0"/>
              </a:rPr>
              <a:t>Name the glider used by the RAFAC</a:t>
            </a:r>
          </a:p>
          <a:p>
            <a:pPr eaLnBrk="1" hangingPunct="1"/>
            <a:r>
              <a:rPr lang="en-GB" b="1" dirty="0">
                <a:solidFill>
                  <a:srgbClr val="FFFF00"/>
                </a:solidFill>
                <a:latin typeface="Arial" pitchFamily="34" charset="0"/>
              </a:rPr>
              <a:t>How is the glider launched?</a:t>
            </a:r>
          </a:p>
        </p:txBody>
      </p:sp>
    </p:spTree>
    <p:extLst>
      <p:ext uri="{BB962C8B-B14F-4D97-AF65-F5344CB8AC3E}">
        <p14:creationId xmlns:p14="http://schemas.microsoft.com/office/powerpoint/2010/main" val="133960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95288" y="430213"/>
            <a:ext cx="2945037" cy="701731"/>
          </a:xfrm>
        </p:spPr>
        <p:txBody>
          <a:bodyPr/>
          <a:lstStyle/>
          <a:p>
            <a:pPr eaLnBrk="1" hangingPunct="1"/>
            <a:r>
              <a:rPr lang="en-GB" b="1" dirty="0">
                <a:solidFill>
                  <a:schemeClr val="tx1"/>
                </a:solidFill>
                <a:latin typeface="Arial" pitchFamily="34" charset="0"/>
              </a:rPr>
              <a:t>Questions</a:t>
            </a:r>
          </a:p>
        </p:txBody>
      </p:sp>
      <p:sp>
        <p:nvSpPr>
          <p:cNvPr id="40963" name="Rectangle 3"/>
          <p:cNvSpPr>
            <a:spLocks noGrp="1" noChangeArrowheads="1"/>
          </p:cNvSpPr>
          <p:nvPr>
            <p:ph type="body" idx="4294967295"/>
          </p:nvPr>
        </p:nvSpPr>
        <p:spPr>
          <a:xfrm>
            <a:off x="395288" y="1673224"/>
            <a:ext cx="8425184" cy="1348061"/>
          </a:xfrm>
        </p:spPr>
        <p:txBody>
          <a:bodyPr/>
          <a:lstStyle/>
          <a:p>
            <a:pPr eaLnBrk="1" hangingPunct="1"/>
            <a:r>
              <a:rPr lang="en-GB" b="1" dirty="0">
                <a:solidFill>
                  <a:srgbClr val="002060"/>
                </a:solidFill>
                <a:latin typeface="Arial" pitchFamily="34" charset="0"/>
              </a:rPr>
              <a:t>Name the glider used by the RAFAC</a:t>
            </a:r>
          </a:p>
          <a:p>
            <a:pPr eaLnBrk="1" hangingPunct="1"/>
            <a:r>
              <a:rPr lang="en-GB" b="1" dirty="0">
                <a:solidFill>
                  <a:srgbClr val="002060"/>
                </a:solidFill>
                <a:latin typeface="Arial" pitchFamily="34" charset="0"/>
              </a:rPr>
              <a:t>How is the glider launched?</a:t>
            </a:r>
          </a:p>
          <a:p>
            <a:pPr eaLnBrk="1" hangingPunct="1"/>
            <a:r>
              <a:rPr lang="en-GB" b="1" dirty="0">
                <a:solidFill>
                  <a:srgbClr val="FFFF00"/>
                </a:solidFill>
                <a:latin typeface="Arial" pitchFamily="34" charset="0"/>
              </a:rPr>
              <a:t>What is a thermal?</a:t>
            </a:r>
          </a:p>
        </p:txBody>
      </p:sp>
    </p:spTree>
    <p:extLst>
      <p:ext uri="{BB962C8B-B14F-4D97-AF65-F5344CB8AC3E}">
        <p14:creationId xmlns:p14="http://schemas.microsoft.com/office/powerpoint/2010/main" val="3676738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395288" y="430213"/>
            <a:ext cx="2945037" cy="701731"/>
          </a:xfrm>
        </p:spPr>
        <p:txBody>
          <a:bodyPr/>
          <a:lstStyle/>
          <a:p>
            <a:pPr eaLnBrk="1" hangingPunct="1"/>
            <a:r>
              <a:rPr lang="en-GB" b="1" dirty="0">
                <a:solidFill>
                  <a:srgbClr val="FFFF00"/>
                </a:solidFill>
                <a:effectLst>
                  <a:outerShdw blurRad="50800" dist="38100" dir="2700000" algn="tl" rotWithShape="0">
                    <a:schemeClr val="bg2">
                      <a:alpha val="40000"/>
                    </a:schemeClr>
                  </a:outerShdw>
                </a:effectLst>
                <a:latin typeface="Arial" pitchFamily="34" charset="0"/>
              </a:rPr>
              <a:t>Questions</a:t>
            </a:r>
          </a:p>
        </p:txBody>
      </p:sp>
      <p:sp>
        <p:nvSpPr>
          <p:cNvPr id="40963" name="Rectangle 3"/>
          <p:cNvSpPr>
            <a:spLocks noGrp="1" noChangeArrowheads="1"/>
          </p:cNvSpPr>
          <p:nvPr>
            <p:ph type="body" idx="4294967295"/>
          </p:nvPr>
        </p:nvSpPr>
        <p:spPr>
          <a:xfrm>
            <a:off x="395288" y="1673224"/>
            <a:ext cx="8425184" cy="1791260"/>
          </a:xfrm>
        </p:spPr>
        <p:txBody>
          <a:bodyPr/>
          <a:lstStyle/>
          <a:p>
            <a:pPr eaLnBrk="1" hangingPunct="1"/>
            <a:r>
              <a:rPr lang="en-GB" b="1" dirty="0">
                <a:solidFill>
                  <a:srgbClr val="002060"/>
                </a:solidFill>
                <a:effectLst>
                  <a:outerShdw blurRad="50800" dist="38100" dir="2700000" algn="tl" rotWithShape="0">
                    <a:schemeClr val="bg2">
                      <a:alpha val="40000"/>
                    </a:schemeClr>
                  </a:outerShdw>
                </a:effectLst>
                <a:latin typeface="Arial" pitchFamily="34" charset="0"/>
              </a:rPr>
              <a:t>Name the glider used by the RAFAC</a:t>
            </a:r>
          </a:p>
          <a:p>
            <a:pPr eaLnBrk="1" hangingPunct="1"/>
            <a:r>
              <a:rPr lang="en-GB" b="1" dirty="0">
                <a:solidFill>
                  <a:srgbClr val="002060"/>
                </a:solidFill>
                <a:effectLst>
                  <a:outerShdw blurRad="50800" dist="38100" dir="2700000" algn="tl" rotWithShape="0">
                    <a:schemeClr val="bg2">
                      <a:alpha val="40000"/>
                    </a:schemeClr>
                  </a:outerShdw>
                </a:effectLst>
                <a:latin typeface="Arial" pitchFamily="34" charset="0"/>
              </a:rPr>
              <a:t>How is the glider launched?</a:t>
            </a:r>
          </a:p>
          <a:p>
            <a:pPr eaLnBrk="1" hangingPunct="1"/>
            <a:r>
              <a:rPr lang="en-GB" b="1" dirty="0">
                <a:solidFill>
                  <a:srgbClr val="002060"/>
                </a:solidFill>
                <a:effectLst>
                  <a:outerShdw blurRad="50800" dist="38100" dir="2700000" algn="tl" rotWithShape="0">
                    <a:schemeClr val="bg2">
                      <a:alpha val="40000"/>
                    </a:schemeClr>
                  </a:outerShdw>
                </a:effectLst>
                <a:latin typeface="Arial" pitchFamily="34" charset="0"/>
              </a:rPr>
              <a:t>What is a thermal?</a:t>
            </a:r>
          </a:p>
          <a:p>
            <a:pPr eaLnBrk="1" hangingPunct="1"/>
            <a:r>
              <a:rPr lang="en-GB" b="1" dirty="0">
                <a:solidFill>
                  <a:srgbClr val="FFFF00"/>
                </a:solidFill>
                <a:effectLst>
                  <a:outerShdw blurRad="50800" dist="38100" dir="2700000" algn="tl" rotWithShape="0">
                    <a:schemeClr val="bg2">
                      <a:alpha val="40000"/>
                    </a:schemeClr>
                  </a:outerShdw>
                </a:effectLst>
                <a:latin typeface="Arial" pitchFamily="34" charset="0"/>
              </a:rPr>
              <a:t>How does a glider pilot use thermals?</a:t>
            </a:r>
          </a:p>
        </p:txBody>
      </p:sp>
    </p:spTree>
    <p:extLst>
      <p:ext uri="{BB962C8B-B14F-4D97-AF65-F5344CB8AC3E}">
        <p14:creationId xmlns:p14="http://schemas.microsoft.com/office/powerpoint/2010/main" val="3801661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4"/>
          <p:cNvSpPr>
            <a:spLocks noChangeShapeType="1"/>
          </p:cNvSpPr>
          <p:nvPr/>
        </p:nvSpPr>
        <p:spPr bwMode="auto">
          <a:xfrm>
            <a:off x="2004320" y="2636913"/>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537625" y="2466492"/>
            <a:ext cx="393700" cy="561975"/>
          </a:xfrm>
          <a:prstGeom prst="line">
            <a:avLst/>
          </a:prstGeom>
          <a:noFill/>
          <a:ln w="76200">
            <a:solidFill>
              <a:srgbClr val="000000"/>
            </a:solidFill>
            <a:round/>
            <a:headEnd/>
            <a:tailEnd/>
          </a:ln>
        </p:spPr>
        <p:txBody>
          <a:bodyPr/>
          <a:lstStyle/>
          <a:p>
            <a:endParaRPr lang="en-GB" dirty="0"/>
          </a:p>
        </p:txBody>
      </p:sp>
      <p:graphicFrame>
        <p:nvGraphicFramePr>
          <p:cNvPr id="7" name="Object 3">
            <a:hlinkClick r:id="" action="ppaction://ole?verb=0"/>
            <a:extLst>
              <a:ext uri="{FF2B5EF4-FFF2-40B4-BE49-F238E27FC236}">
                <a16:creationId xmlns:a16="http://schemas.microsoft.com/office/drawing/2014/main" id="{CAE05807-4D0B-4CD4-AE9D-2145E7E0F156}"/>
              </a:ext>
            </a:extLst>
          </p:cNvPr>
          <p:cNvGraphicFramePr>
            <a:graphicFrameLocks/>
          </p:cNvGraphicFramePr>
          <p:nvPr>
            <p:extLst/>
          </p:nvPr>
        </p:nvGraphicFramePr>
        <p:xfrm>
          <a:off x="1171575" y="2564904"/>
          <a:ext cx="6800850" cy="1584325"/>
        </p:xfrm>
        <a:graphic>
          <a:graphicData uri="http://schemas.openxmlformats.org/presentationml/2006/ole">
            <mc:AlternateContent xmlns:mc="http://schemas.openxmlformats.org/markup-compatibility/2006">
              <mc:Choice xmlns:v="urn:schemas-microsoft-com:vml" Requires="v">
                <p:oleObj spid="_x0000_s22577" name="CorelDRAW!" r:id="rId4" imgW="4491533" imgH="1054303" progId="">
                  <p:embed/>
                </p:oleObj>
              </mc:Choice>
              <mc:Fallback>
                <p:oleObj name="CorelDRAW!" r:id="rId4" imgW="4491533" imgH="1054303" progId="">
                  <p:embed/>
                  <p:pic>
                    <p:nvPicPr>
                      <p:cNvPr id="7" name="Object 3">
                        <a:hlinkClick r:id="" action="ppaction://ole?verb=0"/>
                        <a:extLst>
                          <a:ext uri="{FF2B5EF4-FFF2-40B4-BE49-F238E27FC236}">
                            <a16:creationId xmlns:a16="http://schemas.microsoft.com/office/drawing/2014/main" id="{CAE05807-4D0B-4CD4-AE9D-2145E7E0F1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2564904"/>
                        <a:ext cx="68008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74CB9F2B-FE9A-4A58-A8D8-D0A9A1112D3D}"/>
              </a:ext>
            </a:extLst>
          </p:cNvPr>
          <p:cNvSpPr txBox="1"/>
          <p:nvPr/>
        </p:nvSpPr>
        <p:spPr>
          <a:xfrm>
            <a:off x="35496" y="258818"/>
            <a:ext cx="9073008" cy="830997"/>
          </a:xfrm>
          <a:prstGeom prst="rect">
            <a:avLst/>
          </a:prstGeom>
          <a:noFill/>
        </p:spPr>
        <p:txBody>
          <a:bodyPr wrap="square" rtlCol="0">
            <a:spAutoFit/>
          </a:bodyPr>
          <a:lstStyle/>
          <a:p>
            <a:pPr algn="ctr" eaLnBrk="0" hangingPunct="0">
              <a:defRPr/>
            </a:pPr>
            <a:r>
              <a:rPr lang="en-GB" sz="2400" b="1" dirty="0">
                <a:solidFill>
                  <a:srgbClr val="FFFF00"/>
                </a:solidFill>
              </a:rPr>
              <a:t>What happens to the elevators if you move </a:t>
            </a:r>
          </a:p>
          <a:p>
            <a:pPr algn="ctr" eaLnBrk="0" hangingPunct="0">
              <a:defRPr/>
            </a:pPr>
            <a:r>
              <a:rPr lang="en-GB" sz="2400" b="1" dirty="0">
                <a:solidFill>
                  <a:srgbClr val="FFFF00"/>
                </a:solidFill>
              </a:rPr>
              <a:t>the control column forwards?</a:t>
            </a:r>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282277" y="1776520"/>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3516551362"/>
      </p:ext>
    </p:extLst>
  </p:cSld>
  <p:clrMapOvr>
    <a:masterClrMapping/>
  </p:clrMapOvr>
  <p:transition>
    <p:randomBa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4"/>
          <p:cNvSpPr>
            <a:spLocks noChangeShapeType="1"/>
          </p:cNvSpPr>
          <p:nvPr/>
        </p:nvSpPr>
        <p:spPr bwMode="auto">
          <a:xfrm>
            <a:off x="2004320" y="2636913"/>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537625" y="2466492"/>
            <a:ext cx="393700" cy="561975"/>
          </a:xfrm>
          <a:prstGeom prst="line">
            <a:avLst/>
          </a:prstGeom>
          <a:noFill/>
          <a:ln w="76200">
            <a:solidFill>
              <a:srgbClr val="000000"/>
            </a:solidFill>
            <a:round/>
            <a:headEnd/>
            <a:tailEnd/>
          </a:ln>
        </p:spPr>
        <p:txBody>
          <a:bodyPr/>
          <a:lstStyle/>
          <a:p>
            <a:endParaRPr lang="en-GB" dirty="0"/>
          </a:p>
        </p:txBody>
      </p:sp>
      <p:graphicFrame>
        <p:nvGraphicFramePr>
          <p:cNvPr id="7" name="Object 3">
            <a:hlinkClick r:id="" action="ppaction://ole?verb=0"/>
            <a:extLst>
              <a:ext uri="{FF2B5EF4-FFF2-40B4-BE49-F238E27FC236}">
                <a16:creationId xmlns:a16="http://schemas.microsoft.com/office/drawing/2014/main" id="{CAE05807-4D0B-4CD4-AE9D-2145E7E0F156}"/>
              </a:ext>
            </a:extLst>
          </p:cNvPr>
          <p:cNvGraphicFramePr>
            <a:graphicFrameLocks/>
          </p:cNvGraphicFramePr>
          <p:nvPr>
            <p:extLst/>
          </p:nvPr>
        </p:nvGraphicFramePr>
        <p:xfrm>
          <a:off x="1171575" y="2564904"/>
          <a:ext cx="6800850" cy="1584325"/>
        </p:xfrm>
        <a:graphic>
          <a:graphicData uri="http://schemas.openxmlformats.org/presentationml/2006/ole">
            <mc:AlternateContent xmlns:mc="http://schemas.openxmlformats.org/markup-compatibility/2006">
              <mc:Choice xmlns:v="urn:schemas-microsoft-com:vml" Requires="v">
                <p:oleObj spid="_x0000_s23601" name="CorelDRAW!" r:id="rId4" imgW="4491533" imgH="1054303" progId="">
                  <p:embed/>
                </p:oleObj>
              </mc:Choice>
              <mc:Fallback>
                <p:oleObj name="CorelDRAW!" r:id="rId4" imgW="4491533" imgH="1054303" progId="">
                  <p:embed/>
                  <p:pic>
                    <p:nvPicPr>
                      <p:cNvPr id="7" name="Object 3">
                        <a:hlinkClick r:id="" action="ppaction://ole?verb=0"/>
                        <a:extLst>
                          <a:ext uri="{FF2B5EF4-FFF2-40B4-BE49-F238E27FC236}">
                            <a16:creationId xmlns:a16="http://schemas.microsoft.com/office/drawing/2014/main" id="{CAE05807-4D0B-4CD4-AE9D-2145E7E0F1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2564904"/>
                        <a:ext cx="680085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2232248" cy="1569660"/>
          </a:xfrm>
          <a:prstGeom prst="rect">
            <a:avLst/>
          </a:prstGeom>
          <a:noFill/>
        </p:spPr>
        <p:txBody>
          <a:bodyPr wrap="square" rtlCol="0">
            <a:spAutoFit/>
          </a:bodyPr>
          <a:lstStyle/>
          <a:p>
            <a:pPr eaLnBrk="0" hangingPunct="0">
              <a:defRPr/>
            </a:pPr>
            <a:r>
              <a:rPr lang="en-US" sz="3200" b="1" dirty="0">
                <a:solidFill>
                  <a:srgbClr val="FAFD00"/>
                </a:solidFill>
              </a:rPr>
              <a:t>Elevator</a:t>
            </a:r>
          </a:p>
          <a:p>
            <a:pPr eaLnBrk="0" hangingPunct="0">
              <a:defRPr/>
            </a:pPr>
            <a:r>
              <a:rPr lang="en-US" sz="3200" b="1" dirty="0">
                <a:solidFill>
                  <a:srgbClr val="FAFD00"/>
                </a:solidFill>
              </a:rPr>
              <a:t>moves</a:t>
            </a:r>
          </a:p>
          <a:p>
            <a:pPr eaLnBrk="0" hangingPunct="0">
              <a:defRPr/>
            </a:pPr>
            <a:r>
              <a:rPr lang="en-US" sz="3200" b="1" dirty="0">
                <a:solidFill>
                  <a:srgbClr val="FAFD00"/>
                </a:solidFill>
              </a:rPr>
              <a:t>down</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282277" y="1776520"/>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8" name="Isosceles Triangle 7">
            <a:extLst>
              <a:ext uri="{FF2B5EF4-FFF2-40B4-BE49-F238E27FC236}">
                <a16:creationId xmlns:a16="http://schemas.microsoft.com/office/drawing/2014/main" id="{B3FCECE0-F89B-4C6E-B028-DCD286268D3B}"/>
              </a:ext>
            </a:extLst>
          </p:cNvPr>
          <p:cNvSpPr/>
          <p:nvPr/>
        </p:nvSpPr>
        <p:spPr>
          <a:xfrm rot="7471924">
            <a:off x="7740462" y="2589024"/>
            <a:ext cx="89912" cy="392138"/>
          </a:xfrm>
          <a:prstGeom prst="triangle">
            <a:avLst/>
          </a:prstGeom>
          <a:solidFill>
            <a:srgbClr val="808080">
              <a:alpha val="75000"/>
            </a:srgbClr>
          </a:solidFill>
          <a:ln w="12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08080"/>
              </a:solidFill>
            </a:endParaRPr>
          </a:p>
        </p:txBody>
      </p:sp>
      <p:sp>
        <p:nvSpPr>
          <p:cNvPr id="9" name="Arrow: Curved Left 8">
            <a:extLst>
              <a:ext uri="{FF2B5EF4-FFF2-40B4-BE49-F238E27FC236}">
                <a16:creationId xmlns:a16="http://schemas.microsoft.com/office/drawing/2014/main" id="{DF7D2781-8283-4DB2-93C7-E1828760F286}"/>
              </a:ext>
            </a:extLst>
          </p:cNvPr>
          <p:cNvSpPr/>
          <p:nvPr/>
        </p:nvSpPr>
        <p:spPr>
          <a:xfrm>
            <a:off x="7972425" y="2112915"/>
            <a:ext cx="678756" cy="1153393"/>
          </a:xfrm>
          <a:prstGeom prst="curvedLef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790777172"/>
      </p:ext>
    </p:extLst>
  </p:cSld>
  <p:clrMapOvr>
    <a:masterClrMapping/>
  </p:clrMapOvr>
  <p:transition>
    <p:randomBa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CACCD0-4C5A-495F-81D4-306089B8C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5929">
            <a:off x="1114780" y="2585064"/>
            <a:ext cx="6803726" cy="1579001"/>
          </a:xfrm>
          <a:prstGeom prst="rect">
            <a:avLst/>
          </a:prstGeom>
        </p:spPr>
      </p:pic>
      <p:sp>
        <p:nvSpPr>
          <p:cNvPr id="4101" name="Line 4"/>
          <p:cNvSpPr>
            <a:spLocks noChangeShapeType="1"/>
          </p:cNvSpPr>
          <p:nvPr/>
        </p:nvSpPr>
        <p:spPr bwMode="auto">
          <a:xfrm>
            <a:off x="1814669" y="3200170"/>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377477" y="2955920"/>
            <a:ext cx="393700" cy="561975"/>
          </a:xfrm>
          <a:prstGeom prst="line">
            <a:avLst/>
          </a:prstGeom>
          <a:noFill/>
          <a:ln w="76200">
            <a:solidFill>
              <a:srgbClr val="000000"/>
            </a:solidFill>
            <a:round/>
            <a:headEnd/>
            <a:tailEnd/>
          </a:ln>
        </p:spPr>
        <p:txBody>
          <a:bodyPr/>
          <a:lstStyle/>
          <a:p>
            <a:endParaRPr lang="en-GB" dirty="0"/>
          </a:p>
        </p:txBody>
      </p:sp>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2232248" cy="1569660"/>
          </a:xfrm>
          <a:prstGeom prst="rect">
            <a:avLst/>
          </a:prstGeom>
          <a:noFill/>
        </p:spPr>
        <p:txBody>
          <a:bodyPr wrap="square" rtlCol="0">
            <a:spAutoFit/>
          </a:bodyPr>
          <a:lstStyle/>
          <a:p>
            <a:pPr eaLnBrk="0" hangingPunct="0">
              <a:defRPr/>
            </a:pPr>
            <a:r>
              <a:rPr lang="en-US" sz="3200" b="1" dirty="0">
                <a:solidFill>
                  <a:srgbClr val="FAFD00"/>
                </a:solidFill>
              </a:rPr>
              <a:t>Elevator</a:t>
            </a:r>
          </a:p>
          <a:p>
            <a:pPr eaLnBrk="0" hangingPunct="0">
              <a:defRPr/>
            </a:pPr>
            <a:r>
              <a:rPr lang="en-US" sz="3200" b="1" dirty="0">
                <a:solidFill>
                  <a:srgbClr val="FAFD00"/>
                </a:solidFill>
              </a:rPr>
              <a:t>moves</a:t>
            </a:r>
          </a:p>
          <a:p>
            <a:pPr eaLnBrk="0" hangingPunct="0">
              <a:defRPr/>
            </a:pPr>
            <a:r>
              <a:rPr lang="en-US" sz="3200" b="1" dirty="0">
                <a:solidFill>
                  <a:srgbClr val="FAFD00"/>
                </a:solidFill>
              </a:rPr>
              <a:t>down</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005194" y="2265008"/>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14E6FC2E-421D-4783-AB59-39BFB7B0AB92}"/>
              </a:ext>
            </a:extLst>
          </p:cNvPr>
          <p:cNvSpPr txBox="1"/>
          <p:nvPr/>
        </p:nvSpPr>
        <p:spPr>
          <a:xfrm rot="20053951">
            <a:off x="1119790" y="2392015"/>
            <a:ext cx="7344816" cy="3024336"/>
          </a:xfrm>
          <a:prstGeom prst="rect">
            <a:avLst/>
          </a:prstGeom>
          <a:noFill/>
        </p:spPr>
        <p:txBody>
          <a:bodyPr wrap="square" rtlCol="0">
            <a:spAutoFit/>
          </a:bodyPr>
          <a:lstStyle/>
          <a:p>
            <a:endParaRPr lang="en-GB" dirty="0"/>
          </a:p>
        </p:txBody>
      </p:sp>
      <p:sp>
        <p:nvSpPr>
          <p:cNvPr id="17" name="Isosceles Triangle 16">
            <a:extLst>
              <a:ext uri="{FF2B5EF4-FFF2-40B4-BE49-F238E27FC236}">
                <a16:creationId xmlns:a16="http://schemas.microsoft.com/office/drawing/2014/main" id="{511C6C70-0C0C-4528-93B7-B05B9AFB16DE}"/>
              </a:ext>
            </a:extLst>
          </p:cNvPr>
          <p:cNvSpPr/>
          <p:nvPr/>
        </p:nvSpPr>
        <p:spPr>
          <a:xfrm rot="7471924">
            <a:off x="7484506" y="1962087"/>
            <a:ext cx="89912" cy="392138"/>
          </a:xfrm>
          <a:prstGeom prst="triangle">
            <a:avLst/>
          </a:prstGeom>
          <a:solidFill>
            <a:srgbClr val="808080">
              <a:alpha val="75000"/>
            </a:srgbClr>
          </a:solidFill>
          <a:ln w="12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08080"/>
              </a:solidFill>
            </a:endParaRPr>
          </a:p>
        </p:txBody>
      </p:sp>
      <p:sp>
        <p:nvSpPr>
          <p:cNvPr id="18" name="Arrow: Curved Left 17">
            <a:extLst>
              <a:ext uri="{FF2B5EF4-FFF2-40B4-BE49-F238E27FC236}">
                <a16:creationId xmlns:a16="http://schemas.microsoft.com/office/drawing/2014/main" id="{C18E895F-CBD2-4A99-81F9-BCBFA17CEDB5}"/>
              </a:ext>
            </a:extLst>
          </p:cNvPr>
          <p:cNvSpPr/>
          <p:nvPr/>
        </p:nvSpPr>
        <p:spPr>
          <a:xfrm>
            <a:off x="7972324" y="1077778"/>
            <a:ext cx="678756" cy="1153393"/>
          </a:xfrm>
          <a:prstGeom prst="curvedLef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3" name="TextBox 2">
            <a:extLst>
              <a:ext uri="{FF2B5EF4-FFF2-40B4-BE49-F238E27FC236}">
                <a16:creationId xmlns:a16="http://schemas.microsoft.com/office/drawing/2014/main" id="{6C0724A3-FE98-4133-979E-5C8A4D6AF731}"/>
              </a:ext>
            </a:extLst>
          </p:cNvPr>
          <p:cNvSpPr txBox="1"/>
          <p:nvPr/>
        </p:nvSpPr>
        <p:spPr>
          <a:xfrm>
            <a:off x="492920" y="1154393"/>
            <a:ext cx="2794983" cy="1354217"/>
          </a:xfrm>
          <a:prstGeom prst="rect">
            <a:avLst/>
          </a:prstGeom>
          <a:noFill/>
        </p:spPr>
        <p:txBody>
          <a:bodyPr wrap="square" rtlCol="0">
            <a:spAutoFit/>
          </a:bodyPr>
          <a:lstStyle/>
          <a:p>
            <a:pPr eaLnBrk="0" hangingPunct="0">
              <a:defRPr/>
            </a:pPr>
            <a:r>
              <a:rPr lang="en-US" sz="3200" b="1" dirty="0">
                <a:solidFill>
                  <a:srgbClr val="FAFD00"/>
                </a:solidFill>
              </a:rPr>
              <a:t>Nose pitches </a:t>
            </a:r>
          </a:p>
          <a:p>
            <a:pPr algn="ctr" eaLnBrk="0" hangingPunct="0">
              <a:defRPr/>
            </a:pPr>
            <a:r>
              <a:rPr lang="en-US" sz="3200" b="1" dirty="0">
                <a:solidFill>
                  <a:srgbClr val="FAFD00"/>
                </a:solidFill>
              </a:rPr>
              <a:t>down</a:t>
            </a:r>
          </a:p>
          <a:p>
            <a:endParaRPr lang="en-GB" dirty="0"/>
          </a:p>
        </p:txBody>
      </p:sp>
      <p:cxnSp>
        <p:nvCxnSpPr>
          <p:cNvPr id="7" name="Straight Arrow Connector 6">
            <a:extLst>
              <a:ext uri="{FF2B5EF4-FFF2-40B4-BE49-F238E27FC236}">
                <a16:creationId xmlns:a16="http://schemas.microsoft.com/office/drawing/2014/main" id="{22AE0F9A-AD64-4141-AF72-FE1F7EF7C9F2}"/>
              </a:ext>
            </a:extLst>
          </p:cNvPr>
          <p:cNvCxnSpPr/>
          <p:nvPr/>
        </p:nvCxnSpPr>
        <p:spPr>
          <a:xfrm>
            <a:off x="827583" y="2715869"/>
            <a:ext cx="0" cy="1649235"/>
          </a:xfrm>
          <a:prstGeom prst="straightConnector1">
            <a:avLst/>
          </a:prstGeom>
          <a:ln w="76200">
            <a:solidFill>
              <a:srgbClr val="FFFF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51129129"/>
      </p:ext>
    </p:extLst>
  </p:cSld>
  <p:clrMapOvr>
    <a:masterClrMapping/>
  </p:clrMapOvr>
  <p:transition>
    <p:randomBa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3CACCD0-4C5A-495F-81D4-306089B8C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45929">
            <a:off x="1114780" y="2585064"/>
            <a:ext cx="6803726" cy="1579001"/>
          </a:xfrm>
          <a:prstGeom prst="rect">
            <a:avLst/>
          </a:prstGeom>
        </p:spPr>
      </p:pic>
      <p:sp>
        <p:nvSpPr>
          <p:cNvPr id="4101" name="Line 4"/>
          <p:cNvSpPr>
            <a:spLocks noChangeShapeType="1"/>
          </p:cNvSpPr>
          <p:nvPr/>
        </p:nvSpPr>
        <p:spPr bwMode="auto">
          <a:xfrm>
            <a:off x="1814669" y="3200170"/>
            <a:ext cx="645432" cy="457660"/>
          </a:xfrm>
          <a:prstGeom prst="line">
            <a:avLst/>
          </a:prstGeom>
          <a:noFill/>
          <a:ln w="76200">
            <a:solidFill>
              <a:srgbClr val="000000"/>
            </a:solidFill>
            <a:round/>
            <a:headEnd/>
            <a:tailEnd/>
          </a:ln>
        </p:spPr>
        <p:txBody>
          <a:bodyPr/>
          <a:lstStyle/>
          <a:p>
            <a:endParaRPr lang="en-GB" dirty="0"/>
          </a:p>
        </p:txBody>
      </p:sp>
      <p:sp>
        <p:nvSpPr>
          <p:cNvPr id="77831" name="Line 7"/>
          <p:cNvSpPr>
            <a:spLocks noChangeShapeType="1"/>
          </p:cNvSpPr>
          <p:nvPr/>
        </p:nvSpPr>
        <p:spPr bwMode="auto">
          <a:xfrm rot="2108763">
            <a:off x="2377477" y="2955920"/>
            <a:ext cx="393700" cy="561975"/>
          </a:xfrm>
          <a:prstGeom prst="line">
            <a:avLst/>
          </a:prstGeom>
          <a:noFill/>
          <a:ln w="76200">
            <a:solidFill>
              <a:srgbClr val="000000"/>
            </a:solidFill>
            <a:round/>
            <a:headEnd/>
            <a:tailEnd/>
          </a:ln>
        </p:spPr>
        <p:txBody>
          <a:bodyPr/>
          <a:lstStyle/>
          <a:p>
            <a:endParaRPr lang="en-GB" dirty="0"/>
          </a:p>
        </p:txBody>
      </p:sp>
      <p:sp>
        <p:nvSpPr>
          <p:cNvPr id="6" name="TextBox 5">
            <a:extLst>
              <a:ext uri="{FF2B5EF4-FFF2-40B4-BE49-F238E27FC236}">
                <a16:creationId xmlns:a16="http://schemas.microsoft.com/office/drawing/2014/main" id="{74CB9F2B-FE9A-4A58-A8D8-D0A9A1112D3D}"/>
              </a:ext>
            </a:extLst>
          </p:cNvPr>
          <p:cNvSpPr txBox="1"/>
          <p:nvPr/>
        </p:nvSpPr>
        <p:spPr>
          <a:xfrm>
            <a:off x="4283968" y="548680"/>
            <a:ext cx="2232248" cy="1569660"/>
          </a:xfrm>
          <a:prstGeom prst="rect">
            <a:avLst/>
          </a:prstGeom>
          <a:noFill/>
        </p:spPr>
        <p:txBody>
          <a:bodyPr wrap="square" rtlCol="0">
            <a:spAutoFit/>
          </a:bodyPr>
          <a:lstStyle/>
          <a:p>
            <a:pPr eaLnBrk="0" hangingPunct="0">
              <a:defRPr/>
            </a:pPr>
            <a:r>
              <a:rPr lang="en-US" sz="3200" b="1" dirty="0">
                <a:solidFill>
                  <a:srgbClr val="FAFD00"/>
                </a:solidFill>
              </a:rPr>
              <a:t>Elevator</a:t>
            </a:r>
          </a:p>
          <a:p>
            <a:pPr eaLnBrk="0" hangingPunct="0">
              <a:defRPr/>
            </a:pPr>
            <a:r>
              <a:rPr lang="en-US" sz="3200" b="1" dirty="0">
                <a:solidFill>
                  <a:srgbClr val="FAFD00"/>
                </a:solidFill>
              </a:rPr>
              <a:t>moves</a:t>
            </a:r>
          </a:p>
          <a:p>
            <a:pPr eaLnBrk="0" hangingPunct="0">
              <a:defRPr/>
            </a:pPr>
            <a:r>
              <a:rPr lang="en-US" sz="3200" b="1" dirty="0">
                <a:solidFill>
                  <a:srgbClr val="FAFD00"/>
                </a:solidFill>
              </a:rPr>
              <a:t>down</a:t>
            </a:r>
            <a:endParaRPr lang="en-GB" sz="3200" dirty="0"/>
          </a:p>
        </p:txBody>
      </p:sp>
      <p:sp>
        <p:nvSpPr>
          <p:cNvPr id="11" name="Arrow: Curved Right 10">
            <a:extLst>
              <a:ext uri="{FF2B5EF4-FFF2-40B4-BE49-F238E27FC236}">
                <a16:creationId xmlns:a16="http://schemas.microsoft.com/office/drawing/2014/main" id="{075CA4DB-C245-4DE4-9DE7-8FC63A3264A1}"/>
              </a:ext>
            </a:extLst>
          </p:cNvPr>
          <p:cNvSpPr/>
          <p:nvPr/>
        </p:nvSpPr>
        <p:spPr>
          <a:xfrm rot="3063255">
            <a:off x="2005194" y="2265008"/>
            <a:ext cx="324345" cy="901722"/>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14E6FC2E-421D-4783-AB59-39BFB7B0AB92}"/>
              </a:ext>
            </a:extLst>
          </p:cNvPr>
          <p:cNvSpPr txBox="1"/>
          <p:nvPr/>
        </p:nvSpPr>
        <p:spPr>
          <a:xfrm rot="20053951">
            <a:off x="1119790" y="2392015"/>
            <a:ext cx="7344816" cy="3024336"/>
          </a:xfrm>
          <a:prstGeom prst="rect">
            <a:avLst/>
          </a:prstGeom>
          <a:noFill/>
        </p:spPr>
        <p:txBody>
          <a:bodyPr wrap="square" rtlCol="0">
            <a:spAutoFit/>
          </a:bodyPr>
          <a:lstStyle/>
          <a:p>
            <a:endParaRPr lang="en-GB" dirty="0"/>
          </a:p>
        </p:txBody>
      </p:sp>
      <p:sp>
        <p:nvSpPr>
          <p:cNvPr id="17" name="Isosceles Triangle 16">
            <a:extLst>
              <a:ext uri="{FF2B5EF4-FFF2-40B4-BE49-F238E27FC236}">
                <a16:creationId xmlns:a16="http://schemas.microsoft.com/office/drawing/2014/main" id="{511C6C70-0C0C-4528-93B7-B05B9AFB16DE}"/>
              </a:ext>
            </a:extLst>
          </p:cNvPr>
          <p:cNvSpPr/>
          <p:nvPr/>
        </p:nvSpPr>
        <p:spPr>
          <a:xfrm rot="7471924">
            <a:off x="7484506" y="1962087"/>
            <a:ext cx="89912" cy="392138"/>
          </a:xfrm>
          <a:prstGeom prst="triangle">
            <a:avLst/>
          </a:prstGeom>
          <a:solidFill>
            <a:srgbClr val="808080">
              <a:alpha val="75000"/>
            </a:srgbClr>
          </a:solidFill>
          <a:ln w="126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808080"/>
              </a:solidFill>
            </a:endParaRPr>
          </a:p>
        </p:txBody>
      </p:sp>
      <p:sp>
        <p:nvSpPr>
          <p:cNvPr id="18" name="Arrow: Curved Left 17">
            <a:extLst>
              <a:ext uri="{FF2B5EF4-FFF2-40B4-BE49-F238E27FC236}">
                <a16:creationId xmlns:a16="http://schemas.microsoft.com/office/drawing/2014/main" id="{C18E895F-CBD2-4A99-81F9-BCBFA17CEDB5}"/>
              </a:ext>
            </a:extLst>
          </p:cNvPr>
          <p:cNvSpPr/>
          <p:nvPr/>
        </p:nvSpPr>
        <p:spPr>
          <a:xfrm>
            <a:off x="7972324" y="1077778"/>
            <a:ext cx="678756" cy="1153393"/>
          </a:xfrm>
          <a:prstGeom prst="curvedLeftArrow">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AFB391D1-D3D3-4E78-B0EA-458217A5D1D7}"/>
              </a:ext>
            </a:extLst>
          </p:cNvPr>
          <p:cNvSpPr txBox="1"/>
          <p:nvPr/>
        </p:nvSpPr>
        <p:spPr>
          <a:xfrm>
            <a:off x="2050765" y="5096948"/>
            <a:ext cx="2942164" cy="1077218"/>
          </a:xfrm>
          <a:prstGeom prst="rect">
            <a:avLst/>
          </a:prstGeom>
          <a:noFill/>
        </p:spPr>
        <p:txBody>
          <a:bodyPr wrap="square" rtlCol="0">
            <a:spAutoFit/>
          </a:bodyPr>
          <a:lstStyle/>
          <a:p>
            <a:pPr algn="ctr" eaLnBrk="0" hangingPunct="0">
              <a:defRPr/>
            </a:pPr>
            <a:r>
              <a:rPr lang="en-US" sz="3200" b="1" dirty="0">
                <a:solidFill>
                  <a:srgbClr val="FAFD00"/>
                </a:solidFill>
              </a:rPr>
              <a:t>Airspeed will</a:t>
            </a:r>
          </a:p>
          <a:p>
            <a:pPr algn="ctr" eaLnBrk="0" hangingPunct="0">
              <a:defRPr/>
            </a:pPr>
            <a:r>
              <a:rPr lang="en-US" sz="3200" b="1" dirty="0">
                <a:solidFill>
                  <a:srgbClr val="FAFD00"/>
                </a:solidFill>
              </a:rPr>
              <a:t>increase</a:t>
            </a:r>
            <a:endParaRPr lang="en-GB" sz="3200" dirty="0"/>
          </a:p>
        </p:txBody>
      </p:sp>
      <p:sp>
        <p:nvSpPr>
          <p:cNvPr id="3" name="TextBox 2">
            <a:extLst>
              <a:ext uri="{FF2B5EF4-FFF2-40B4-BE49-F238E27FC236}">
                <a16:creationId xmlns:a16="http://schemas.microsoft.com/office/drawing/2014/main" id="{6C0724A3-FE98-4133-979E-5C8A4D6AF731}"/>
              </a:ext>
            </a:extLst>
          </p:cNvPr>
          <p:cNvSpPr txBox="1"/>
          <p:nvPr/>
        </p:nvSpPr>
        <p:spPr>
          <a:xfrm>
            <a:off x="492920" y="1154393"/>
            <a:ext cx="2794983" cy="1354217"/>
          </a:xfrm>
          <a:prstGeom prst="rect">
            <a:avLst/>
          </a:prstGeom>
          <a:noFill/>
        </p:spPr>
        <p:txBody>
          <a:bodyPr wrap="square" rtlCol="0">
            <a:spAutoFit/>
          </a:bodyPr>
          <a:lstStyle/>
          <a:p>
            <a:pPr eaLnBrk="0" hangingPunct="0">
              <a:defRPr/>
            </a:pPr>
            <a:r>
              <a:rPr lang="en-US" sz="3200" b="1" dirty="0">
                <a:solidFill>
                  <a:srgbClr val="FAFD00"/>
                </a:solidFill>
              </a:rPr>
              <a:t>Nose pitches </a:t>
            </a:r>
          </a:p>
          <a:p>
            <a:pPr algn="ctr" eaLnBrk="0" hangingPunct="0">
              <a:defRPr/>
            </a:pPr>
            <a:r>
              <a:rPr lang="en-US" sz="3200" b="1" dirty="0">
                <a:solidFill>
                  <a:srgbClr val="FAFD00"/>
                </a:solidFill>
              </a:rPr>
              <a:t>down</a:t>
            </a:r>
          </a:p>
          <a:p>
            <a:endParaRPr lang="en-GB" dirty="0"/>
          </a:p>
        </p:txBody>
      </p:sp>
      <p:sp>
        <p:nvSpPr>
          <p:cNvPr id="4" name="TextBox 3">
            <a:extLst>
              <a:ext uri="{FF2B5EF4-FFF2-40B4-BE49-F238E27FC236}">
                <a16:creationId xmlns:a16="http://schemas.microsoft.com/office/drawing/2014/main" id="{4BE574A8-1038-4E58-86F7-35B7C701649C}"/>
              </a:ext>
            </a:extLst>
          </p:cNvPr>
          <p:cNvSpPr txBox="1"/>
          <p:nvPr/>
        </p:nvSpPr>
        <p:spPr>
          <a:xfrm>
            <a:off x="5508104" y="3977213"/>
            <a:ext cx="3142976" cy="1846659"/>
          </a:xfrm>
          <a:prstGeom prst="rect">
            <a:avLst/>
          </a:prstGeom>
          <a:noFill/>
        </p:spPr>
        <p:txBody>
          <a:bodyPr wrap="square" rtlCol="0">
            <a:spAutoFit/>
          </a:bodyPr>
          <a:lstStyle/>
          <a:p>
            <a:r>
              <a:rPr lang="en-US" sz="2400" b="1" dirty="0">
                <a:solidFill>
                  <a:srgbClr val="FFFF00"/>
                </a:solidFill>
              </a:rPr>
              <a:t>Continues to do so until the control column is placed in a neutral position</a:t>
            </a:r>
          </a:p>
          <a:p>
            <a:endParaRPr lang="en-GB" dirty="0"/>
          </a:p>
        </p:txBody>
      </p:sp>
      <p:cxnSp>
        <p:nvCxnSpPr>
          <p:cNvPr id="7" name="Straight Arrow Connector 6">
            <a:extLst>
              <a:ext uri="{FF2B5EF4-FFF2-40B4-BE49-F238E27FC236}">
                <a16:creationId xmlns:a16="http://schemas.microsoft.com/office/drawing/2014/main" id="{22AE0F9A-AD64-4141-AF72-FE1F7EF7C9F2}"/>
              </a:ext>
            </a:extLst>
          </p:cNvPr>
          <p:cNvCxnSpPr/>
          <p:nvPr/>
        </p:nvCxnSpPr>
        <p:spPr>
          <a:xfrm>
            <a:off x="827583" y="2715869"/>
            <a:ext cx="0" cy="1649235"/>
          </a:xfrm>
          <a:prstGeom prst="straightConnector1">
            <a:avLst/>
          </a:prstGeom>
          <a:ln w="76200">
            <a:solidFill>
              <a:srgbClr val="FFFF00"/>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29182463"/>
      </p:ext>
    </p:extLst>
  </p:cSld>
  <p:clrMapOvr>
    <a:masterClrMapping/>
  </p:clrMapOvr>
  <p:transition>
    <p:randomBa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3" name="Object 5">
            <a:hlinkClick r:id="" action="ppaction://ole?verb=0"/>
          </p:cNvPr>
          <p:cNvGraphicFramePr>
            <a:graphicFrameLocks/>
          </p:cNvGraphicFramePr>
          <p:nvPr/>
        </p:nvGraphicFramePr>
        <p:xfrm>
          <a:off x="349250" y="2971800"/>
          <a:ext cx="8442325" cy="1177925"/>
        </p:xfrm>
        <a:graphic>
          <a:graphicData uri="http://schemas.openxmlformats.org/presentationml/2006/ole">
            <mc:AlternateContent xmlns:mc="http://schemas.openxmlformats.org/markup-compatibility/2006">
              <mc:Choice xmlns:v="urn:schemas-microsoft-com:vml" Requires="v">
                <p:oleObj spid="_x0000_s24625" name="CorelDRAW!" r:id="rId4" imgW="5487313" imgH="773723" progId="">
                  <p:embed/>
                </p:oleObj>
              </mc:Choice>
              <mc:Fallback>
                <p:oleObj name="CorelDRAW!" r:id="rId4" imgW="5487313" imgH="773723" progId="">
                  <p:embed/>
                  <p:pic>
                    <p:nvPicPr>
                      <p:cNvPr id="104453" name="Object 5">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 y="2971800"/>
                        <a:ext cx="8442325"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6"/>
          <p:cNvSpPr>
            <a:spLocks noGrp="1" noChangeArrowheads="1"/>
          </p:cNvSpPr>
          <p:nvPr>
            <p:ph type="title" idx="4294967295"/>
          </p:nvPr>
        </p:nvSpPr>
        <p:spPr>
          <a:xfrm>
            <a:off x="2107382" y="332656"/>
            <a:ext cx="4929236" cy="754566"/>
          </a:xfrm>
          <a:noFill/>
        </p:spPr>
        <p:txBody>
          <a:bodyPr lIns="90488" tIns="44450" rIns="90488" bIns="44450"/>
          <a:lstStyle/>
          <a:p>
            <a:pPr algn="ctr" eaLnBrk="1" hangingPunct="1"/>
            <a:r>
              <a:rPr lang="en-GB" sz="2400" b="1" dirty="0">
                <a:solidFill>
                  <a:srgbClr val="FFFF00"/>
                </a:solidFill>
                <a:latin typeface="Arial" pitchFamily="34" charset="0"/>
              </a:rPr>
              <a:t>What happens when you move </a:t>
            </a:r>
            <a:br>
              <a:rPr lang="en-GB" sz="2400" b="1" dirty="0">
                <a:solidFill>
                  <a:srgbClr val="FFFF00"/>
                </a:solidFill>
                <a:latin typeface="Arial" pitchFamily="34" charset="0"/>
              </a:rPr>
            </a:br>
            <a:r>
              <a:rPr lang="en-GB" sz="2400" b="1" dirty="0">
                <a:solidFill>
                  <a:srgbClr val="FFFF00"/>
                </a:solidFill>
                <a:latin typeface="Arial" pitchFamily="34" charset="0"/>
              </a:rPr>
              <a:t>the Control Column to the right?</a:t>
            </a:r>
          </a:p>
        </p:txBody>
      </p:sp>
    </p:spTree>
    <p:extLst>
      <p:ext uri="{BB962C8B-B14F-4D97-AF65-F5344CB8AC3E}">
        <p14:creationId xmlns:p14="http://schemas.microsoft.com/office/powerpoint/2010/main" val="3731293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dissolve">
                                      <p:cBhvr>
                                        <p:cTn id="7"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0">
            <a:hlinkClick r:id="" action="ppaction://ole?verb=0"/>
          </p:cNvPr>
          <p:cNvGraphicFramePr>
            <a:graphicFrameLocks/>
          </p:cNvGraphicFramePr>
          <p:nvPr/>
        </p:nvGraphicFramePr>
        <p:xfrm>
          <a:off x="355600" y="2971800"/>
          <a:ext cx="8431213" cy="1177925"/>
        </p:xfrm>
        <a:graphic>
          <a:graphicData uri="http://schemas.openxmlformats.org/presentationml/2006/ole">
            <mc:AlternateContent xmlns:mc="http://schemas.openxmlformats.org/markup-compatibility/2006">
              <mc:Choice xmlns:v="urn:schemas-microsoft-com:vml" Requires="v">
                <p:oleObj spid="_x0000_s25649" name="CorelDRAW!" r:id="rId4" imgW="5485486" imgH="774497" progId="">
                  <p:embed/>
                </p:oleObj>
              </mc:Choice>
              <mc:Fallback>
                <p:oleObj name="CorelDRAW!" r:id="rId4" imgW="5485486" imgH="774497" progId="">
                  <p:embed/>
                  <p:pic>
                    <p:nvPicPr>
                      <p:cNvPr id="16386" name="Object 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 y="2971800"/>
                        <a:ext cx="8431213"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499" name="Rectangle 3"/>
          <p:cNvSpPr>
            <a:spLocks noChangeArrowheads="1"/>
          </p:cNvSpPr>
          <p:nvPr/>
        </p:nvSpPr>
        <p:spPr bwMode="auto">
          <a:xfrm>
            <a:off x="6012160" y="4077072"/>
            <a:ext cx="3052763" cy="582612"/>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dirty="0">
                <a:solidFill>
                  <a:srgbClr val="FAFD00"/>
                </a:solidFill>
                <a:latin typeface="Arial" pitchFamily="34" charset="0"/>
              </a:rPr>
              <a:t>Right aileron up</a:t>
            </a:r>
          </a:p>
        </p:txBody>
      </p:sp>
      <p:sp>
        <p:nvSpPr>
          <p:cNvPr id="106500" name="Rectangle 4"/>
          <p:cNvSpPr>
            <a:spLocks noChangeArrowheads="1"/>
          </p:cNvSpPr>
          <p:nvPr/>
        </p:nvSpPr>
        <p:spPr bwMode="auto">
          <a:xfrm>
            <a:off x="138113" y="2790825"/>
            <a:ext cx="3302000" cy="58261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dirty="0">
                <a:solidFill>
                  <a:srgbClr val="FAFD00"/>
                </a:solidFill>
                <a:latin typeface="Arial" pitchFamily="34" charset="0"/>
              </a:rPr>
              <a:t>Left aileron down</a:t>
            </a:r>
          </a:p>
        </p:txBody>
      </p:sp>
    </p:spTree>
    <p:extLst>
      <p:ext uri="{BB962C8B-B14F-4D97-AF65-F5344CB8AC3E}">
        <p14:creationId xmlns:p14="http://schemas.microsoft.com/office/powerpoint/2010/main" val="328196026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500" fill="hold"/>
                                        <p:tgtEl>
                                          <p:spTgt spid="106500"/>
                                        </p:tgtEl>
                                        <p:attrNameLst>
                                          <p:attrName>ppt_x</p:attrName>
                                        </p:attrNameLst>
                                      </p:cBhvr>
                                      <p:tavLst>
                                        <p:tav tm="0">
                                          <p:val>
                                            <p:strVal val="#ppt_x"/>
                                          </p:val>
                                        </p:tav>
                                        <p:tav tm="100000">
                                          <p:val>
                                            <p:strVal val="#ppt_x"/>
                                          </p:val>
                                        </p:tav>
                                      </p:tavLst>
                                    </p:anim>
                                    <p:anim calcmode="lin" valueType="num">
                                      <p:cBhvr additive="base">
                                        <p:cTn id="8" dur="500" fill="hold"/>
                                        <p:tgtEl>
                                          <p:spTgt spid="10650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additive="base">
                                        <p:cTn id="13" dur="500" fill="hold"/>
                                        <p:tgtEl>
                                          <p:spTgt spid="106499"/>
                                        </p:tgtEl>
                                        <p:attrNameLst>
                                          <p:attrName>ppt_x</p:attrName>
                                        </p:attrNameLst>
                                      </p:cBhvr>
                                      <p:tavLst>
                                        <p:tav tm="0">
                                          <p:val>
                                            <p:strVal val="#ppt_x"/>
                                          </p:val>
                                        </p:tav>
                                        <p:tav tm="100000">
                                          <p:val>
                                            <p:strVal val="#ppt_x"/>
                                          </p:val>
                                        </p:tav>
                                      </p:tavLst>
                                    </p:anim>
                                    <p:anim calcmode="lin" valueType="num">
                                      <p:cBhvr additive="base">
                                        <p:cTn id="14" dur="500" fill="hold"/>
                                        <p:tgtEl>
                                          <p:spTgt spid="106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P spid="10650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Viking2.jpg"/>
          <p:cNvPicPr>
            <a:picLocks noChangeAspect="1"/>
          </p:cNvPicPr>
          <p:nvPr/>
        </p:nvPicPr>
        <p:blipFill>
          <a:blip r:embed="rId2" cstate="print"/>
          <a:srcRect/>
          <a:stretch>
            <a:fillRect/>
          </a:stretch>
        </p:blipFill>
        <p:spPr bwMode="auto">
          <a:xfrm>
            <a:off x="-7746" y="0"/>
            <a:ext cx="9131300" cy="6858000"/>
          </a:xfrm>
          <a:prstGeom prst="rect">
            <a:avLst/>
          </a:prstGeom>
          <a:noFill/>
          <a:ln w="9525">
            <a:noFill/>
            <a:miter lim="800000"/>
            <a:headEnd/>
            <a:tailEnd/>
          </a:ln>
        </p:spPr>
      </p:pic>
      <p:sp>
        <p:nvSpPr>
          <p:cNvPr id="30723" name="Text Box 1027"/>
          <p:cNvSpPr txBox="1">
            <a:spLocks noChangeArrowheads="1"/>
          </p:cNvSpPr>
          <p:nvPr/>
        </p:nvSpPr>
        <p:spPr bwMode="auto">
          <a:xfrm>
            <a:off x="755650" y="609600"/>
            <a:ext cx="4121150" cy="2554545"/>
          </a:xfrm>
          <a:prstGeom prst="rect">
            <a:avLst/>
          </a:prstGeom>
          <a:noFill/>
          <a:ln w="9525">
            <a:noFill/>
            <a:miter lim="800000"/>
            <a:headEnd/>
            <a:tailEnd/>
          </a:ln>
        </p:spPr>
        <p:txBody>
          <a:bodyPr>
            <a:spAutoFit/>
          </a:bodyPr>
          <a:lstStyle/>
          <a:p>
            <a:pPr>
              <a:spcBef>
                <a:spcPct val="50000"/>
              </a:spcBef>
            </a:pPr>
            <a:r>
              <a:rPr lang="en-GB" sz="3200" b="1" dirty="0">
                <a:solidFill>
                  <a:srgbClr val="FFFF00"/>
                </a:solidFill>
                <a:latin typeface="Arial" pitchFamily="34" charset="0"/>
              </a:rPr>
              <a:t>Tandem seats</a:t>
            </a:r>
          </a:p>
          <a:p>
            <a:pPr>
              <a:spcBef>
                <a:spcPct val="50000"/>
              </a:spcBef>
            </a:pPr>
            <a:r>
              <a:rPr lang="en-GB" sz="3200" b="1" dirty="0">
                <a:solidFill>
                  <a:srgbClr val="FFFF00"/>
                </a:solidFill>
              </a:rPr>
              <a:t>The cadet sits in the front</a:t>
            </a:r>
            <a:endParaRPr lang="en-GB" sz="3200" b="1" dirty="0">
              <a:solidFill>
                <a:srgbClr val="FFFF00"/>
              </a:solidFill>
              <a:latin typeface="Arial" pitchFamily="34" charset="0"/>
            </a:endParaRPr>
          </a:p>
          <a:p>
            <a:pPr>
              <a:spcBef>
                <a:spcPct val="50000"/>
              </a:spcBef>
            </a:pPr>
            <a:endParaRPr lang="en-GB" sz="3200" dirty="0">
              <a:solidFill>
                <a:srgbClr val="FFFF00"/>
              </a:solidFill>
              <a:latin typeface="Arial" pitchFamily="34" charset="0"/>
            </a:endParaRPr>
          </a:p>
        </p:txBody>
      </p:sp>
    </p:spTree>
    <p:extLst>
      <p:ext uri="{BB962C8B-B14F-4D97-AF65-F5344CB8AC3E}">
        <p14:creationId xmlns:p14="http://schemas.microsoft.com/office/powerpoint/2010/main" val="578354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0">
            <a:hlinkClick r:id="" action="ppaction://ole?verb=0"/>
          </p:cNvPr>
          <p:cNvGraphicFramePr>
            <a:graphicFrameLocks/>
          </p:cNvGraphicFramePr>
          <p:nvPr/>
        </p:nvGraphicFramePr>
        <p:xfrm>
          <a:off x="485775" y="2424113"/>
          <a:ext cx="8169275" cy="2274887"/>
        </p:xfrm>
        <a:graphic>
          <a:graphicData uri="http://schemas.openxmlformats.org/presentationml/2006/ole">
            <mc:AlternateContent xmlns:mc="http://schemas.openxmlformats.org/markup-compatibility/2006">
              <mc:Choice xmlns:v="urn:schemas-microsoft-com:vml" Requires="v">
                <p:oleObj spid="_x0000_s26673" name="CorelDRAW!" r:id="rId4" imgW="5316322" imgH="1488643" progId="">
                  <p:embed/>
                </p:oleObj>
              </mc:Choice>
              <mc:Fallback>
                <p:oleObj name="CorelDRAW!" r:id="rId4" imgW="5316322" imgH="1488643" progId="">
                  <p:embed/>
                  <p:pic>
                    <p:nvPicPr>
                      <p:cNvPr id="17410" name="Object 0">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2424113"/>
                        <a:ext cx="8169275"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47" name="Rectangle 3"/>
          <p:cNvSpPr>
            <a:spLocks noChangeArrowheads="1"/>
          </p:cNvSpPr>
          <p:nvPr/>
        </p:nvSpPr>
        <p:spPr bwMode="auto">
          <a:xfrm>
            <a:off x="1947863" y="4587875"/>
            <a:ext cx="5386387" cy="8286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4800" b="1" dirty="0">
                <a:solidFill>
                  <a:srgbClr val="FAFD00"/>
                </a:solidFill>
                <a:latin typeface="Arial" pitchFamily="34" charset="0"/>
              </a:rPr>
              <a:t>Aircraft rolls right</a:t>
            </a:r>
          </a:p>
        </p:txBody>
      </p:sp>
      <p:sp>
        <p:nvSpPr>
          <p:cNvPr id="108548" name="Rectangle 4"/>
          <p:cNvSpPr>
            <a:spLocks noChangeArrowheads="1"/>
          </p:cNvSpPr>
          <p:nvPr/>
        </p:nvSpPr>
        <p:spPr bwMode="auto">
          <a:xfrm>
            <a:off x="4267433" y="1341438"/>
            <a:ext cx="4876336" cy="1197764"/>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b="1" dirty="0">
                <a:solidFill>
                  <a:srgbClr val="FFFF00"/>
                </a:solidFill>
                <a:latin typeface="Arial" pitchFamily="34" charset="0"/>
              </a:rPr>
              <a:t>And continues to do so until the</a:t>
            </a:r>
          </a:p>
          <a:p>
            <a:pPr algn="ctr" defTabSz="762000" eaLnBrk="0" hangingPunct="0"/>
            <a:r>
              <a:rPr lang="en-US" sz="2400" b="1" dirty="0">
                <a:solidFill>
                  <a:srgbClr val="FFFF00"/>
                </a:solidFill>
                <a:latin typeface="Arial" pitchFamily="34" charset="0"/>
              </a:rPr>
              <a:t>control column is placed</a:t>
            </a:r>
          </a:p>
          <a:p>
            <a:pPr algn="ctr" defTabSz="762000" eaLnBrk="0" hangingPunct="0"/>
            <a:r>
              <a:rPr lang="en-US" sz="2400" b="1" dirty="0">
                <a:solidFill>
                  <a:srgbClr val="FFFF00"/>
                </a:solidFill>
                <a:latin typeface="Arial" pitchFamily="34" charset="0"/>
              </a:rPr>
              <a:t>in the neutral position</a:t>
            </a:r>
          </a:p>
        </p:txBody>
      </p:sp>
    </p:spTree>
    <p:extLst>
      <p:ext uri="{BB962C8B-B14F-4D97-AF65-F5344CB8AC3E}">
        <p14:creationId xmlns:p14="http://schemas.microsoft.com/office/powerpoint/2010/main" val="34006399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 calcmode="lin" valueType="num">
                                      <p:cBhvr additive="base">
                                        <p:cTn id="7" dur="500" fill="hold"/>
                                        <p:tgtEl>
                                          <p:spTgt spid="108547"/>
                                        </p:tgtEl>
                                        <p:attrNameLst>
                                          <p:attrName>ppt_x</p:attrName>
                                        </p:attrNameLst>
                                      </p:cBhvr>
                                      <p:tavLst>
                                        <p:tav tm="0">
                                          <p:val>
                                            <p:strVal val="#ppt_x"/>
                                          </p:val>
                                        </p:tav>
                                        <p:tav tm="100000">
                                          <p:val>
                                            <p:strVal val="#ppt_x"/>
                                          </p:val>
                                        </p:tav>
                                      </p:tavLst>
                                    </p:anim>
                                    <p:anim calcmode="lin" valueType="num">
                                      <p:cBhvr additive="base">
                                        <p:cTn id="8" dur="500" fill="hold"/>
                                        <p:tgtEl>
                                          <p:spTgt spid="1085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8548"/>
                                        </p:tgtEl>
                                        <p:attrNameLst>
                                          <p:attrName>style.visibility</p:attrName>
                                        </p:attrNameLst>
                                      </p:cBhvr>
                                      <p:to>
                                        <p:strVal val="visible"/>
                                      </p:to>
                                    </p:set>
                                    <p:anim calcmode="lin" valueType="num">
                                      <p:cBhvr additive="base">
                                        <p:cTn id="13" dur="500" fill="hold"/>
                                        <p:tgtEl>
                                          <p:spTgt spid="108548"/>
                                        </p:tgtEl>
                                        <p:attrNameLst>
                                          <p:attrName>ppt_x</p:attrName>
                                        </p:attrNameLst>
                                      </p:cBhvr>
                                      <p:tavLst>
                                        <p:tav tm="0">
                                          <p:val>
                                            <p:strVal val="#ppt_x"/>
                                          </p:val>
                                        </p:tav>
                                        <p:tav tm="100000">
                                          <p:val>
                                            <p:strVal val="#ppt_x"/>
                                          </p:val>
                                        </p:tav>
                                      </p:tavLst>
                                    </p:anim>
                                    <p:anim calcmode="lin" valueType="num">
                                      <p:cBhvr additive="base">
                                        <p:cTn id="14" dur="500" fill="hold"/>
                                        <p:tgtEl>
                                          <p:spTgt spid="1085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utoUpdateAnimBg="0"/>
      <p:bldP spid="10854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5"/>
          <p:cNvSpPr txBox="1">
            <a:spLocks noChangeArrowheads="1"/>
          </p:cNvSpPr>
          <p:nvPr/>
        </p:nvSpPr>
        <p:spPr bwMode="auto">
          <a:xfrm>
            <a:off x="395536" y="260648"/>
            <a:ext cx="3024336" cy="769441"/>
          </a:xfrm>
          <a:prstGeom prst="rect">
            <a:avLst/>
          </a:prstGeom>
          <a:noFill/>
          <a:ln w="9525">
            <a:noFill/>
            <a:miter lim="800000"/>
            <a:headEnd/>
            <a:tailEnd/>
          </a:ln>
        </p:spPr>
        <p:txBody>
          <a:bodyPr wrap="square">
            <a:spAutoFit/>
          </a:bodyPr>
          <a:lstStyle/>
          <a:p>
            <a:pPr algn="ctr">
              <a:spcBef>
                <a:spcPct val="50000"/>
              </a:spcBef>
            </a:pPr>
            <a:r>
              <a:rPr lang="en-GB" sz="4400" b="1" dirty="0"/>
              <a:t>Questions</a:t>
            </a:r>
            <a:endParaRPr lang="en-GB" sz="4400" b="1" dirty="0">
              <a:latin typeface="Arial" pitchFamily="34" charset="0"/>
            </a:endParaRPr>
          </a:p>
        </p:txBody>
      </p:sp>
      <p:pic>
        <p:nvPicPr>
          <p:cNvPr id="20483" name="Picture 3" descr="BRONZE_G">
            <a:extLst>
              <a:ext uri="{FF2B5EF4-FFF2-40B4-BE49-F238E27FC236}">
                <a16:creationId xmlns:a16="http://schemas.microsoft.com/office/drawing/2014/main" id="{05FD30B7-0018-407B-9D7B-09DCD9555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594922"/>
            <a:ext cx="2309969" cy="97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BLUE-G">
            <a:extLst>
              <a:ext uri="{FF2B5EF4-FFF2-40B4-BE49-F238E27FC236}">
                <a16:creationId xmlns:a16="http://schemas.microsoft.com/office/drawing/2014/main" id="{CEABAA40-BC0E-4B5E-87E0-DBAA1A892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53755"/>
            <a:ext cx="2431546" cy="97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SILVER_G">
            <a:extLst>
              <a:ext uri="{FF2B5EF4-FFF2-40B4-BE49-F238E27FC236}">
                <a16:creationId xmlns:a16="http://schemas.microsoft.com/office/drawing/2014/main" id="{10FD933C-C358-4BAC-8243-C6C4DBAE4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752823"/>
            <a:ext cx="2372487" cy="9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GOLD_G">
            <a:extLst>
              <a:ext uri="{FF2B5EF4-FFF2-40B4-BE49-F238E27FC236}">
                <a16:creationId xmlns:a16="http://schemas.microsoft.com/office/drawing/2014/main" id="{DB13C732-B8C4-4298-A770-243981829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922703"/>
            <a:ext cx="2379659" cy="97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9A84E10-B299-469E-A9C1-EA4F6B3C54B2}"/>
              </a:ext>
            </a:extLst>
          </p:cNvPr>
          <p:cNvSpPr txBox="1"/>
          <p:nvPr/>
        </p:nvSpPr>
        <p:spPr>
          <a:xfrm>
            <a:off x="251520" y="1268760"/>
            <a:ext cx="5112568" cy="738664"/>
          </a:xfrm>
          <a:prstGeom prst="rect">
            <a:avLst/>
          </a:prstGeom>
          <a:noFill/>
        </p:spPr>
        <p:txBody>
          <a:bodyPr wrap="square" rtlCol="0">
            <a:spAutoFit/>
          </a:bodyPr>
          <a:lstStyle/>
          <a:p>
            <a:r>
              <a:rPr lang="en-GB" sz="2400" b="1" dirty="0">
                <a:solidFill>
                  <a:srgbClr val="FFFF00"/>
                </a:solidFill>
              </a:rPr>
              <a:t>What do these badges represent?</a:t>
            </a:r>
          </a:p>
          <a:p>
            <a:endParaRPr lang="en-GB" dirty="0"/>
          </a:p>
        </p:txBody>
      </p:sp>
      <p:pic>
        <p:nvPicPr>
          <p:cNvPr id="12" name="Picture 8" descr="Wings2.gif">
            <a:extLst>
              <a:ext uri="{FF2B5EF4-FFF2-40B4-BE49-F238E27FC236}">
                <a16:creationId xmlns:a16="http://schemas.microsoft.com/office/drawing/2014/main" id="{1AA37F61-9366-4EDF-ADF3-A0632C585467}"/>
              </a:ext>
            </a:extLst>
          </p:cNvPr>
          <p:cNvPicPr>
            <a:picLocks noChangeAspect="1"/>
          </p:cNvPicPr>
          <p:nvPr/>
        </p:nvPicPr>
        <p:blipFill>
          <a:blip r:embed="rId6" cstate="print"/>
          <a:srcRect/>
          <a:stretch>
            <a:fillRect/>
          </a:stretch>
        </p:blipFill>
        <p:spPr bwMode="auto">
          <a:xfrm>
            <a:off x="971600" y="2030487"/>
            <a:ext cx="3250838" cy="3306340"/>
          </a:xfrm>
          <a:prstGeom prst="rect">
            <a:avLst/>
          </a:prstGeom>
          <a:noFill/>
          <a:ln w="9525">
            <a:noFill/>
            <a:miter lim="800000"/>
            <a:headEnd/>
            <a:tailEnd/>
          </a:ln>
        </p:spPr>
      </p:pic>
    </p:spTree>
    <p:extLst>
      <p:ext uri="{BB962C8B-B14F-4D97-AF65-F5344CB8AC3E}">
        <p14:creationId xmlns:p14="http://schemas.microsoft.com/office/powerpoint/2010/main" val="21970636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07" y="430213"/>
            <a:ext cx="5206875" cy="701731"/>
          </a:xfrm>
        </p:spPr>
        <p:txBody>
          <a:bodyPr/>
          <a:lstStyle/>
          <a:p>
            <a:pPr algn="ctr"/>
            <a:r>
              <a:rPr lang="en-GB" dirty="0"/>
              <a:t>Practical Activities</a:t>
            </a:r>
          </a:p>
        </p:txBody>
      </p:sp>
      <p:sp>
        <p:nvSpPr>
          <p:cNvPr id="3" name="Content Placeholder 2"/>
          <p:cNvSpPr>
            <a:spLocks noGrp="1"/>
          </p:cNvSpPr>
          <p:nvPr>
            <p:ph idx="1"/>
          </p:nvPr>
        </p:nvSpPr>
        <p:spPr>
          <a:xfrm>
            <a:off x="611560" y="1340768"/>
            <a:ext cx="5184576" cy="3711785"/>
          </a:xfrm>
        </p:spPr>
        <p:txBody>
          <a:bodyPr/>
          <a:lstStyle/>
          <a:p>
            <a:pPr marL="0" indent="0">
              <a:buNone/>
            </a:pPr>
            <a:r>
              <a:rPr lang="en-GB" dirty="0">
                <a:solidFill>
                  <a:srgbClr val="FFFF00"/>
                </a:solidFill>
              </a:rPr>
              <a:t>Undertake the practical activities found in Ultilearn and record their completion in the First Class Cadet Logbook.</a:t>
            </a:r>
          </a:p>
          <a:p>
            <a:pPr marL="0" indent="0">
              <a:buNone/>
            </a:pPr>
            <a:endParaRPr lang="en-GB" dirty="0">
              <a:solidFill>
                <a:srgbClr val="FFFF00"/>
              </a:solidFill>
            </a:endParaRPr>
          </a:p>
          <a:p>
            <a:pPr marL="0" indent="0" algn="ctr">
              <a:buNone/>
            </a:pPr>
            <a:r>
              <a:rPr lang="en-GB" dirty="0">
                <a:solidFill>
                  <a:srgbClr val="FFFF00"/>
                </a:solidFill>
              </a:rPr>
              <a:t>and</a:t>
            </a:r>
          </a:p>
          <a:p>
            <a:pPr marL="0" indent="0" algn="ctr">
              <a:buNone/>
            </a:pPr>
            <a:endParaRPr lang="en-GB" dirty="0">
              <a:solidFill>
                <a:srgbClr val="FFFF00"/>
              </a:solidFill>
            </a:endParaRPr>
          </a:p>
          <a:p>
            <a:pPr marL="0" indent="0">
              <a:buNone/>
            </a:pPr>
            <a:r>
              <a:rPr lang="en-GB" dirty="0">
                <a:solidFill>
                  <a:srgbClr val="FFFF00"/>
                </a:solidFill>
              </a:rPr>
              <a:t>Demonstrate and practice on a flight simulator, if you have one.</a:t>
            </a:r>
          </a:p>
        </p:txBody>
      </p:sp>
      <p:pic>
        <p:nvPicPr>
          <p:cNvPr id="5" name="Picture 4">
            <a:extLst>
              <a:ext uri="{FF2B5EF4-FFF2-40B4-BE49-F238E27FC236}">
                <a16:creationId xmlns:a16="http://schemas.microsoft.com/office/drawing/2014/main" id="{F50D3281-5738-1E42-B96A-1FA6C33E4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59" y="3861048"/>
            <a:ext cx="2444626" cy="1797004"/>
          </a:xfrm>
          <a:prstGeom prst="rect">
            <a:avLst/>
          </a:prstGeom>
        </p:spPr>
      </p:pic>
      <p:pic>
        <p:nvPicPr>
          <p:cNvPr id="7" name="Picture 6">
            <a:extLst>
              <a:ext uri="{FF2B5EF4-FFF2-40B4-BE49-F238E27FC236}">
                <a16:creationId xmlns:a16="http://schemas.microsoft.com/office/drawing/2014/main" id="{BFD23263-5AF0-4E4F-8119-AA7B26CFC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397" y="1306246"/>
            <a:ext cx="1490542" cy="2122753"/>
          </a:xfrm>
          <a:prstGeom prst="rect">
            <a:avLst/>
          </a:prstGeom>
        </p:spPr>
      </p:pic>
    </p:spTree>
    <p:extLst>
      <p:ext uri="{BB962C8B-B14F-4D97-AF65-F5344CB8AC3E}">
        <p14:creationId xmlns:p14="http://schemas.microsoft.com/office/powerpoint/2010/main" val="3709526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71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5" descr="Launch.jpg"/>
          <p:cNvPicPr>
            <a:picLocks noChangeAspect="1"/>
          </p:cNvPicPr>
          <p:nvPr/>
        </p:nvPicPr>
        <p:blipFill>
          <a:blip r:embed="rId3" cstate="print"/>
          <a:srcRect/>
          <a:stretch>
            <a:fillRect/>
          </a:stretch>
        </p:blipFill>
        <p:spPr bwMode="auto">
          <a:xfrm>
            <a:off x="683568" y="1340768"/>
            <a:ext cx="7667625" cy="4927600"/>
          </a:xfrm>
          <a:prstGeom prst="rect">
            <a:avLst/>
          </a:prstGeom>
          <a:noFill/>
          <a:ln w="9525">
            <a:noFill/>
            <a:miter lim="800000"/>
            <a:headEnd/>
            <a:tailEnd/>
          </a:ln>
        </p:spPr>
      </p:pic>
      <p:sp>
        <p:nvSpPr>
          <p:cNvPr id="9219" name="Rectangle 3"/>
          <p:cNvSpPr>
            <a:spLocks noGrp="1" noChangeArrowheads="1"/>
          </p:cNvSpPr>
          <p:nvPr>
            <p:ph type="title" idx="4294967295"/>
          </p:nvPr>
        </p:nvSpPr>
        <p:spPr>
          <a:xfrm>
            <a:off x="3080245" y="307777"/>
            <a:ext cx="2983509" cy="535531"/>
          </a:xfrm>
        </p:spPr>
        <p:txBody>
          <a:bodyPr/>
          <a:lstStyle/>
          <a:p>
            <a:pPr algn="ctr" eaLnBrk="1" hangingPunct="1">
              <a:defRPr/>
            </a:pPr>
            <a:r>
              <a:rPr lang="en-GB" sz="3200" b="1" dirty="0">
                <a:solidFill>
                  <a:srgbClr val="FFFF00"/>
                </a:solidFill>
                <a:latin typeface="Arial" charset="0"/>
              </a:rPr>
              <a:t>Winch Launch</a:t>
            </a:r>
          </a:p>
        </p:txBody>
      </p:sp>
      <p:sp>
        <p:nvSpPr>
          <p:cNvPr id="4" name="TextBox 3">
            <a:extLst>
              <a:ext uri="{FF2B5EF4-FFF2-40B4-BE49-F238E27FC236}">
                <a16:creationId xmlns:a16="http://schemas.microsoft.com/office/drawing/2014/main" id="{A64E4E5B-CF60-0547-A5C4-5F29164305B6}"/>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251289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Viking3.jpg"/>
          <p:cNvPicPr>
            <a:picLocks noChangeAspect="1"/>
          </p:cNvPicPr>
          <p:nvPr/>
        </p:nvPicPr>
        <p:blipFill>
          <a:blip r:embed="rId3" cstate="print"/>
          <a:srcRect/>
          <a:stretch>
            <a:fillRect/>
          </a:stretch>
        </p:blipFill>
        <p:spPr bwMode="auto">
          <a:xfrm>
            <a:off x="0" y="234950"/>
            <a:ext cx="9144000" cy="6623050"/>
          </a:xfrm>
          <a:prstGeom prst="rect">
            <a:avLst/>
          </a:prstGeom>
          <a:noFill/>
          <a:ln w="9525">
            <a:noFill/>
            <a:miter lim="800000"/>
            <a:headEnd/>
            <a:tailEnd/>
          </a:ln>
        </p:spPr>
      </p:pic>
      <p:pic>
        <p:nvPicPr>
          <p:cNvPr id="3" name="Picture 4" descr="111"/>
          <p:cNvPicPr>
            <a:picLocks noChangeAspect="1" noChangeArrowheads="1"/>
          </p:cNvPicPr>
          <p:nvPr/>
        </p:nvPicPr>
        <p:blipFill>
          <a:blip r:embed="rId4" cstate="print"/>
          <a:srcRect/>
          <a:stretch>
            <a:fillRect/>
          </a:stretch>
        </p:blipFill>
        <p:spPr bwMode="auto">
          <a:xfrm>
            <a:off x="5286375" y="214313"/>
            <a:ext cx="3857625" cy="2519362"/>
          </a:xfrm>
          <a:prstGeom prst="rect">
            <a:avLst/>
          </a:prstGeom>
          <a:noFill/>
          <a:effectLst>
            <a:outerShdw blurRad="1270000" dist="114300" dir="5400000" algn="ctr" rotWithShape="0">
              <a:schemeClr val="bg1"/>
            </a:outerShdw>
          </a:effectLst>
        </p:spPr>
      </p:pic>
      <p:sp>
        <p:nvSpPr>
          <p:cNvPr id="33796" name="TextBox 3"/>
          <p:cNvSpPr txBox="1">
            <a:spLocks noChangeArrowheads="1"/>
          </p:cNvSpPr>
          <p:nvPr/>
        </p:nvSpPr>
        <p:spPr bwMode="auto">
          <a:xfrm>
            <a:off x="1691680" y="542727"/>
            <a:ext cx="2940228" cy="584775"/>
          </a:xfrm>
          <a:prstGeom prst="rect">
            <a:avLst/>
          </a:prstGeom>
          <a:noFill/>
          <a:ln w="9525">
            <a:noFill/>
            <a:miter lim="800000"/>
            <a:headEnd/>
            <a:tailEnd/>
          </a:ln>
        </p:spPr>
        <p:txBody>
          <a:bodyPr wrap="none">
            <a:spAutoFit/>
          </a:bodyPr>
          <a:lstStyle/>
          <a:p>
            <a:r>
              <a:rPr lang="en-GB" sz="3200" b="1" dirty="0">
                <a:solidFill>
                  <a:srgbClr val="FFFF00"/>
                </a:solidFill>
                <a:latin typeface="Arial" pitchFamily="34" charset="0"/>
              </a:rPr>
              <a:t>Cable release </a:t>
            </a:r>
          </a:p>
        </p:txBody>
      </p:sp>
      <p:cxnSp>
        <p:nvCxnSpPr>
          <p:cNvPr id="33797" name="Straight Arrow Connector 5"/>
          <p:cNvCxnSpPr>
            <a:cxnSpLocks noChangeShapeType="1"/>
          </p:cNvCxnSpPr>
          <p:nvPr/>
        </p:nvCxnSpPr>
        <p:spPr bwMode="auto">
          <a:xfrm>
            <a:off x="4786313" y="857250"/>
            <a:ext cx="1714500" cy="1285875"/>
          </a:xfrm>
          <a:prstGeom prst="straightConnector1">
            <a:avLst/>
          </a:prstGeom>
          <a:noFill/>
          <a:ln w="76200" algn="ctr">
            <a:solidFill>
              <a:srgbClr val="FFFF00"/>
            </a:solidFill>
            <a:round/>
            <a:headEnd/>
            <a:tailEnd type="arrow" w="med" len="med"/>
          </a:ln>
        </p:spPr>
      </p:cxnSp>
      <p:sp>
        <p:nvSpPr>
          <p:cNvPr id="6" name="TextBox 5">
            <a:extLst>
              <a:ext uri="{FF2B5EF4-FFF2-40B4-BE49-F238E27FC236}">
                <a16:creationId xmlns:a16="http://schemas.microsoft.com/office/drawing/2014/main" id="{BF16C62D-0E47-9141-AC34-E35B92D8C26F}"/>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53719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362200" y="533400"/>
            <a:ext cx="4648200" cy="584775"/>
          </a:xfrm>
          <a:prstGeom prst="rect">
            <a:avLst/>
          </a:prstGeom>
          <a:noFill/>
          <a:ln w="9525">
            <a:noFill/>
            <a:miter lim="800000"/>
            <a:headEnd/>
            <a:tailEnd/>
          </a:ln>
          <a:effectLst/>
        </p:spPr>
        <p:txBody>
          <a:bodyPr>
            <a:spAutoFit/>
          </a:bodyPr>
          <a:lstStyle/>
          <a:p>
            <a:pPr algn="ctr">
              <a:spcBef>
                <a:spcPct val="50000"/>
              </a:spcBef>
              <a:defRPr/>
            </a:pPr>
            <a:r>
              <a:rPr lang="en-GB" sz="3200" b="1" dirty="0">
                <a:solidFill>
                  <a:srgbClr val="FFFF00"/>
                </a:solidFill>
                <a:latin typeface="Arial" pitchFamily="34" charset="0"/>
              </a:rPr>
              <a:t>Winch</a:t>
            </a:r>
          </a:p>
        </p:txBody>
      </p:sp>
      <p:pic>
        <p:nvPicPr>
          <p:cNvPr id="34819" name="Picture 5" descr="Winch.jpg"/>
          <p:cNvPicPr>
            <a:picLocks noChangeAspect="1"/>
          </p:cNvPicPr>
          <p:nvPr/>
        </p:nvPicPr>
        <p:blipFill>
          <a:blip r:embed="rId3" cstate="print"/>
          <a:srcRect/>
          <a:stretch>
            <a:fillRect/>
          </a:stretch>
        </p:blipFill>
        <p:spPr bwMode="auto">
          <a:xfrm>
            <a:off x="1422400" y="1571625"/>
            <a:ext cx="6299200" cy="3714750"/>
          </a:xfrm>
          <a:prstGeom prst="rect">
            <a:avLst/>
          </a:prstGeom>
          <a:noFill/>
          <a:ln w="9525">
            <a:noFill/>
            <a:miter lim="800000"/>
            <a:headEnd/>
            <a:tailEnd/>
          </a:ln>
        </p:spPr>
      </p:pic>
      <p:sp>
        <p:nvSpPr>
          <p:cNvPr id="4" name="TextBox 3">
            <a:extLst>
              <a:ext uri="{FF2B5EF4-FFF2-40B4-BE49-F238E27FC236}">
                <a16:creationId xmlns:a16="http://schemas.microsoft.com/office/drawing/2014/main" id="{243DDF12-9E2F-1247-9A1A-FAB2ED995863}"/>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71937446"/>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6" ma:contentTypeDescription="Create a new document." ma:contentTypeScope="" ma:versionID="78ac21ca7ea070cdad0fc1a700b7590b">
  <xsd:schema xmlns:xsd="http://www.w3.org/2001/XMLSchema" xmlns:xs="http://www.w3.org/2001/XMLSchema" xmlns:p="http://schemas.microsoft.com/office/2006/metadata/properties" xmlns:ns2="33d018c4-3b15-4e40-a67d-61bb6fda5378" xmlns:ns3="http://schemas.microsoft.com/sharepoint/v3/fields" xmlns:ns4="3ccbaba7-fbc8-4626-8fd2-a5c4a0566b20" targetNamespace="http://schemas.microsoft.com/office/2006/metadata/properties" ma:root="true" ma:fieldsID="24dd11e4c2b92d342a4b6f5ae8e57346" ns2:_="" ns3:_="" ns4:_="">
    <xsd:import namespace="33d018c4-3b15-4e40-a67d-61bb6fda5378"/>
    <xsd:import namespace="http://schemas.microsoft.com/sharepoint/v3/fields"/>
    <xsd:import namespace="3ccbaba7-fbc8-4626-8fd2-a5c4a0566b20"/>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VersionNumber xmlns="33d018c4-3b15-4e40-a67d-61bb6fda5378">1</VersionNumber>
    <SubjectArea xmlns="33d018c4-3b15-4e40-a67d-61bb6fda5378"/>
    <LatestUpdate xmlns="33d018c4-3b15-4e40-a67d-61bb6fda53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0DC062-9E92-4763-AF70-882A7EE3CD28}"/>
</file>

<file path=customXml/itemProps2.xml><?xml version="1.0" encoding="utf-8"?>
<ds:datastoreItem xmlns:ds="http://schemas.openxmlformats.org/officeDocument/2006/customXml" ds:itemID="{17AB96DC-B591-43D9-AE8D-FCD6D9540AC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640A18-83E3-4876-BAC7-49E4D49DF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Silver - Radio Foundation Licence-SW</Template>
  <TotalTime>2759</TotalTime>
  <Words>2119</Words>
  <Application>Microsoft Macintosh PowerPoint</Application>
  <PresentationFormat>On-screen Show (4:3)</PresentationFormat>
  <Paragraphs>327</Paragraphs>
  <Slides>63</Slides>
  <Notes>44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9" baseType="lpstr">
      <vt:lpstr>Arial</vt:lpstr>
      <vt:lpstr>Calibri</vt:lpstr>
      <vt:lpstr>Segoe Print</vt:lpstr>
      <vt:lpstr>Custom Design</vt:lpstr>
      <vt:lpstr>1_Custom Design</vt:lpstr>
      <vt:lpstr>CorelDRAW!</vt:lpstr>
      <vt:lpstr>Fundamental Principles of Airmanship</vt:lpstr>
      <vt:lpstr>Fundamental Principles of Airmanship</vt:lpstr>
      <vt:lpstr>Practical Activities</vt:lpstr>
      <vt:lpstr>Objectives</vt:lpstr>
      <vt:lpstr>PowerPoint Presentation</vt:lpstr>
      <vt:lpstr>PowerPoint Presentation</vt:lpstr>
      <vt:lpstr>Winch Launch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Vertical Speed Indicator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Lateral Axis</vt:lpstr>
      <vt:lpstr>Longitudinal Axis</vt:lpstr>
      <vt:lpstr>Vertical Axis</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Orders used to get gliding!</vt:lpstr>
      <vt:lpstr>Orders used to get gliding!</vt:lpstr>
      <vt:lpstr>Orders used to get gliding!</vt:lpstr>
      <vt:lpstr>PowerPoint Presentation</vt:lpstr>
      <vt:lpstr>PowerPoint Presentation</vt:lpstr>
      <vt:lpstr>PowerPoint Presentation</vt:lpstr>
      <vt:lpstr>Objectives</vt:lpstr>
      <vt:lpstr>Any Questions?</vt:lpstr>
      <vt:lpstr>Questions</vt:lpstr>
      <vt:lpstr>Questions</vt:lpstr>
      <vt:lpstr>Questions</vt:lpstr>
      <vt:lpstr>Questions</vt:lpstr>
      <vt:lpstr>PowerPoint Presentation</vt:lpstr>
      <vt:lpstr>PowerPoint Presentation</vt:lpstr>
      <vt:lpstr>PowerPoint Presentation</vt:lpstr>
      <vt:lpstr>PowerPoint Presentation</vt:lpstr>
      <vt:lpstr>What happens when you move  the Control Column to the right?</vt:lpstr>
      <vt:lpstr>PowerPoint Presentation</vt:lpstr>
      <vt:lpstr>PowerPoint Presentation</vt:lpstr>
      <vt:lpstr>PowerPoint Presentation</vt:lpstr>
      <vt:lpstr>Practical Activities</vt:lpstr>
      <vt:lpstr>PowerPoint Presentation</vt:lpstr>
    </vt:vector>
  </TitlesOfParts>
  <Company>Dstl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Air Training Corp</dc:title>
  <dc:creator>Sturgeon Sarah S (PDW)</dc:creator>
  <cp:lastModifiedBy>Microsoft Office User</cp:lastModifiedBy>
  <cp:revision>206</cp:revision>
  <dcterms:created xsi:type="dcterms:W3CDTF">2018-06-28T10:20:44Z</dcterms:created>
  <dcterms:modified xsi:type="dcterms:W3CDTF">2019-05-23T19:44:57Z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0x0101009BE1C30D4776344DA6BC9C611B785B41</vt:lpwstr>
  </property>
  <property fmtid="{D5CDD505-2E9C-101B-9397-08002B2CF9AE}" pid="3" name="Order">
    <vt:r8>207800</vt:r8>
  </property>
</Properties>
</file>